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Lst>
  <p:sldSz cy="6858000" cx="12192000"/>
  <p:notesSz cx="6858000" cy="9144000"/>
  <p:embeddedFontLst>
    <p:embeddedFont>
      <p:font typeface="Dosis"/>
      <p:regular r:id="rId68"/>
      <p:bold r:id="rId69"/>
    </p:embeddedFont>
    <p:embeddedFont>
      <p:font typeface="Montserrat"/>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74" roundtripDataSignature="AMtx7mg6agjQyXWXPfUKYUJoAA53paHWlw=="/>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4" name="Hendra Hadhil Choiri"/>
  <p:cmAuthor clrIdx="1" id="1" initials="" lastIdx="1" nam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9857E7D-A02F-4557-A2A2-080FDFEAA7C3}">
  <a:tblStyle styleId="{D9857E7D-A02F-4557-A2A2-080FDFEAA7C3}"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Montserrat-boldItalic.fntdata"/><Relationship Id="rId72" Type="http://schemas.openxmlformats.org/officeDocument/2006/relationships/font" Target="fonts/Montserrat-italic.fntdata"/><Relationship Id="rId31" Type="http://schemas.openxmlformats.org/officeDocument/2006/relationships/slide" Target="slides/slide25.xml"/><Relationship Id="rId30" Type="http://schemas.openxmlformats.org/officeDocument/2006/relationships/slide" Target="slides/slide24.xml"/><Relationship Id="rId74" Type="http://customschemas.google.com/relationships/presentationmetadata" Target="metadata"/><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Montserrat-bold.fntdata"/><Relationship Id="rId70" Type="http://schemas.openxmlformats.org/officeDocument/2006/relationships/font" Target="fonts/Montserrat-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font" Target="fonts/Dosis-regular.fntdata"/><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Dosis-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4-29T14:26:46.865">
    <p:pos x="527" y="107"/>
    <p:text>bagus, role &amp; problem statement ini sudah cukup jelas</p:text>
    <p:extLst>
      <p:ext uri="{C676402C-5697-4E1C-873F-D02D1690AC5C}">
        <p15:threadingInfo timeZoneBias="0"/>
      </p:ext>
      <p:ext uri="http://customooxmlschemas.google.com/">
        <go:slidesCustomData xmlns:go="http://customooxmlschemas.google.com/" commentPostId="AAAAZGhRRdQ"/>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2-04-29T14:29:27.341">
    <p:pos x="476" y="1049"/>
    <p:text>ini nanti kalo bisa di-breakdown lagi ya,
inspeksi &amp; appraisal harga berapa lama, negosiasi berapa lama gitu. Jadi tidak semua bisa langsung digantikan oleh model. Nanti buat simulasi menentukan berapa banyak waktu yang bisa dikurangi gitu, bisa lebih valid</p:text>
    <p:extLst>
      <p:ext uri="{C676402C-5697-4E1C-873F-D02D1690AC5C}">
        <p15:threadingInfo timeZoneBias="0"/>
      </p:ext>
      <p:ext uri="http://customooxmlschemas.google.com/">
        <go:slidesCustomData xmlns:go="http://customooxmlschemas.google.com/" commentPostId="AAAAZGhRRdY"/>
      </p:ext>
    </p:extLst>
  </p:cm>
  <p:cm authorId="0" idx="3" dt="2022-04-29T14:27:34.545">
    <p:pos x="1969" y="586"/>
    <p:text>mantap, pake data eksternal untuk mendukung permasalahan kalian</p:text>
    <p:extLst>
      <p:ext uri="{C676402C-5697-4E1C-873F-D02D1690AC5C}">
        <p15:threadingInfo timeZoneBias="0"/>
      </p:ext>
      <p:ext uri="http://customooxmlschemas.google.com/">
        <go:slidesCustomData xmlns:go="http://customooxmlschemas.google.com/" commentPostId="AAAAZGhRRdU"/>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2-05-14T13:21:50.977">
    <p:pos x="596" y="591"/>
    <p:text>ketepatan appraisal</p:text>
    <p:extLst>
      <p:ext uri="{C676402C-5697-4E1C-873F-D02D1690AC5C}">
        <p15:threadingInfo timeZoneBias="0"/>
      </p:ext>
      <p:ext uri="http://customooxmlschemas.google.com/">
        <go:slidesCustomData xmlns:go="http://customooxmlschemas.google.com/" commentPostId="AAAAZGhRRdc"/>
      </p:ext>
    </p:extLst>
  </p:cm>
  <p:cm authorId="0" idx="4" dt="2022-04-29T14:31:36.718">
    <p:pos x="596" y="691"/>
    <p:text>jadi prediksi harganya ini lebih bakal dipake untuk calon pembeli ya. sipp, clear. good luck!</p:text>
    <p:extLst>
      <p:ext uri="{C676402C-5697-4E1C-873F-D02D1690AC5C}">
        <p15:threadingInfo timeZoneBias="0"/>
      </p:ext>
      <p:ext uri="http://customooxmlschemas.google.com/">
        <go:slidesCustomData xmlns:go="http://customooxmlschemas.google.com/" commentPostId="AAAAZGhRRdg"/>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62" name="Google Shape;6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21" name="Google Shape;12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28" name="Google Shape;12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d2d0069d27d6d45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 name="Google Shape;138;g2d2d0069d27d6d45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 name="Google Shape;139;g2d2d0069d27d6d45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2adc1b53cd_1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Google Shape;147;g12adc1b53cd_1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 name="Google Shape;148;g12adc1b53cd_1_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2adc1b53cd_1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g12adc1b53cd_1_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 name="Google Shape;157;g12adc1b53cd_1_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2adc1b53cd_1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g12adc1b53cd_1_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8" name="Google Shape;168;g12adc1b53cd_1_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28ae32b2d3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75" name="Google Shape;175;g128ae32b2d3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28ae32b2d3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g128ae32b2d3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dari 5 boxplot di samping hanya kolom condition yang tidak outliearnya sedang kan 4 boxplot lainnya memiliki outliearnya, hal ini bisa di pastikan hanya kolom condition yang cenderung tidak ada uniq velue dan perlu di process data</a:t>
            </a:r>
            <a:endParaRPr b="0" i="0" sz="1200" u="none" cap="none" strike="noStrike">
              <a:solidFill>
                <a:schemeClr val="dk1"/>
              </a:solidFill>
              <a:latin typeface="Calibri"/>
              <a:ea typeface="Calibri"/>
              <a:cs typeface="Calibri"/>
              <a:sym typeface="Calibri"/>
            </a:endParaRPr>
          </a:p>
        </p:txBody>
      </p:sp>
      <p:sp>
        <p:nvSpPr>
          <p:cNvPr id="181" name="Google Shape;181;g128ae32b2d3_0_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28ae32b2d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g128ae32b2d3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hal ini bisa di perjelas dar</a:t>
            </a:r>
            <a:endParaRPr b="0" i="0" sz="1200" u="none" cap="none" strike="noStrike">
              <a:solidFill>
                <a:schemeClr val="dk1"/>
              </a:solidFill>
              <a:latin typeface="Calibri"/>
              <a:ea typeface="Calibri"/>
              <a:cs typeface="Calibri"/>
              <a:sym typeface="Calibri"/>
            </a:endParaRPr>
          </a:p>
        </p:txBody>
      </p:sp>
      <p:sp>
        <p:nvSpPr>
          <p:cNvPr id="189" name="Google Shape;189;g128ae32b2d3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28ae32b2d3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 name="Google Shape;195;g128ae32b2d3_0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96" name="Google Shape;196;g128ae32b2d3_0_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71" name="Google Shape;7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28ae32b2d3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Google Shape;204;g128ae32b2d3_0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5" name="Google Shape;205;g128ae32b2d3_0_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12" name="Google Shape;21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 name="Google Shape;217;p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18" name="Google Shape;218;p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p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28" name="Google Shape;228;p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41" name="Google Shape;241;p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p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49" name="Google Shape;249;p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 name="Google Shape;256;p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57" name="Google Shape;257;p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66" name="Google Shape;26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71" name="Google Shape;27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78" name="Google Shape;27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77" name="Google Shape;7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90" name="Google Shape;29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296" name="Google Shape;29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302" name="Google Shape;302;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309" name="Google Shape;30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316" name="Google Shape;31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323" name="Google Shape;32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329" name="Google Shape;32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335" name="Google Shape;335;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2c98d74aa3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340" name="Google Shape;340;g12c98d74aa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2aca04e443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345" name="Google Shape;345;g12aca04e44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2f7a2bb874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83" name="Google Shape;83;g12f7a2bb87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2ccde88215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352" name="Google Shape;352;g12ccde8821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2ccde88215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360" name="Google Shape;360;g12ccde88215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2aca04e443_1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 name="Google Shape;369;g12aca04e443_1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0" name="Google Shape;370;g12aca04e443_1_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2aca04e443_1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7" name="Google Shape;377;g12aca04e443_1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8" name="Google Shape;378;g12aca04e443_1_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2ccde88215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1" name="Google Shape;391;g12ccde88215_0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2" name="Google Shape;392;g12ccde88215_0_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2ccde88215_0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4" name="Google Shape;404;g12ccde88215_0_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5" name="Google Shape;405;g12ccde88215_0_7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2ccde88215_0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5" name="Google Shape;415;g12ccde88215_0_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6" name="Google Shape;416;g12ccde88215_0_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2ccde88215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8" name="Google Shape;428;g12ccde88215_0_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9" name="Google Shape;429;g12ccde88215_0_9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2ccde88215_0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9" name="Google Shape;439;g12ccde88215_0_1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0" name="Google Shape;440;g12ccde88215_0_1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2cd11ba3ff_2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0" name="Google Shape;450;g12cd11ba3ff_2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1" name="Google Shape;451;g12cd11ba3ff_2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89" name="Google Shape;8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2aca04e443_1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4" name="Google Shape;464;g12aca04e443_1_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5" name="Google Shape;465;g12aca04e443_1_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2aca04e443_1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4" name="Google Shape;474;g12aca04e443_1_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5" name="Google Shape;475;g12aca04e443_1_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2aca04e443_1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3" name="Google Shape;493;g12aca04e443_1_1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4" name="Google Shape;494;g12aca04e443_1_1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2aca04e443_1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6" name="Google Shape;506;g12aca04e443_1_1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7" name="Google Shape;507;g12aca04e443_1_1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2aca04e443_1_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3" name="Google Shape;513;g12aca04e443_1_1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4" name="Google Shape;514;g12aca04e443_1_1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2aca04e443_1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8" name="Google Shape;528;g12aca04e443_1_1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9" name="Google Shape;529;g12aca04e443_1_1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2aca04e443_1_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8" name="Google Shape;538;g12aca04e443_1_1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9" name="Google Shape;539;g12aca04e443_1_19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2cd11ba3ff_3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6" name="Google Shape;546;g12cd11ba3ff_3_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7" name="Google Shape;547;g12cd11ba3ff_3_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2aca04e443_1_2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7" name="Google Shape;557;g12aca04e443_1_2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8" name="Google Shape;558;g12aca04e443_1_24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2aca04e443_1_2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5" name="Google Shape;565;g12aca04e443_1_2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6" name="Google Shape;566;g12aca04e443_1_20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97" name="Google Shape;9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1c98cce024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6" name="Google Shape;576;g11c98cce024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7" name="Google Shape;577;g11c98cce024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2cd11ba3ff_3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3" name="Google Shape;583;g12cd11ba3ff_3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4" name="Google Shape;584;g12cd11ba3ff_3_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3031ff8d1e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03" name="Google Shape;103;g13031ff8d1e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 name="Google Shape;109;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10" name="Google Shape;110;p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2adc1b53cd_1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 name="Google Shape;115;g12adc1b53cd_1_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16" name="Google Shape;116;g12adc1b53cd_1_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30"/>
          <p:cNvSpPr txBox="1"/>
          <p:nvPr>
            <p:ph type="ctrTitle"/>
          </p:nvPr>
        </p:nvSpPr>
        <p:spPr>
          <a:xfrm>
            <a:off x="415606" y="992767"/>
            <a:ext cx="5588700" cy="24123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9pPr>
          </a:lstStyle>
          <a:p/>
        </p:txBody>
      </p:sp>
      <p:sp>
        <p:nvSpPr>
          <p:cNvPr id="15" name="Google Shape;15;p30"/>
          <p:cNvSpPr txBox="1"/>
          <p:nvPr>
            <p:ph idx="1" type="subTitle"/>
          </p:nvPr>
        </p:nvSpPr>
        <p:spPr>
          <a:xfrm>
            <a:off x="415600" y="3540867"/>
            <a:ext cx="5588700" cy="12921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9pPr>
          </a:lstStyle>
          <a:p/>
        </p:txBody>
      </p:sp>
      <p:sp>
        <p:nvSpPr>
          <p:cNvPr id="16" name="Google Shape;16;p3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7" name="Shape 4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40"/>
          <p:cNvSpPr txBox="1"/>
          <p:nvPr>
            <p:ph hasCustomPrompt="1" type="title"/>
          </p:nvPr>
        </p:nvSpPr>
        <p:spPr>
          <a:xfrm>
            <a:off x="500400" y="1474833"/>
            <a:ext cx="11360700" cy="26181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0" name="Google Shape;50;p40"/>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rm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0"/>
              </a:spcBef>
              <a:spcAft>
                <a:spcPts val="0"/>
              </a:spcAft>
              <a:buSzPts val="1900"/>
              <a:buChar char="○"/>
              <a:defRPr/>
            </a:lvl2pPr>
            <a:lvl3pPr indent="-349250" lvl="2" marL="1371600" algn="ctr">
              <a:lnSpc>
                <a:spcPct val="115000"/>
              </a:lnSpc>
              <a:spcBef>
                <a:spcPts val="0"/>
              </a:spcBef>
              <a:spcAft>
                <a:spcPts val="0"/>
              </a:spcAft>
              <a:buSzPts val="1900"/>
              <a:buChar char="■"/>
              <a:defRPr/>
            </a:lvl3pPr>
            <a:lvl4pPr indent="-349250" lvl="3" marL="1828800" algn="ctr">
              <a:lnSpc>
                <a:spcPct val="115000"/>
              </a:lnSpc>
              <a:spcBef>
                <a:spcPts val="0"/>
              </a:spcBef>
              <a:spcAft>
                <a:spcPts val="0"/>
              </a:spcAft>
              <a:buSzPts val="1900"/>
              <a:buChar char="●"/>
              <a:defRPr/>
            </a:lvl4pPr>
            <a:lvl5pPr indent="-349250" lvl="4" marL="2286000" algn="ctr">
              <a:lnSpc>
                <a:spcPct val="115000"/>
              </a:lnSpc>
              <a:spcBef>
                <a:spcPts val="0"/>
              </a:spcBef>
              <a:spcAft>
                <a:spcPts val="0"/>
              </a:spcAft>
              <a:buSzPts val="1900"/>
              <a:buChar char="○"/>
              <a:defRPr/>
            </a:lvl5pPr>
            <a:lvl6pPr indent="-349250" lvl="5" marL="2743200" algn="ctr">
              <a:lnSpc>
                <a:spcPct val="115000"/>
              </a:lnSpc>
              <a:spcBef>
                <a:spcPts val="0"/>
              </a:spcBef>
              <a:spcAft>
                <a:spcPts val="0"/>
              </a:spcAft>
              <a:buSzPts val="1900"/>
              <a:buChar char="■"/>
              <a:defRPr/>
            </a:lvl6pPr>
            <a:lvl7pPr indent="-349250" lvl="6" marL="3200400" algn="ctr">
              <a:lnSpc>
                <a:spcPct val="115000"/>
              </a:lnSpc>
              <a:spcBef>
                <a:spcPts val="0"/>
              </a:spcBef>
              <a:spcAft>
                <a:spcPts val="0"/>
              </a:spcAft>
              <a:buSzPts val="1900"/>
              <a:buChar char="●"/>
              <a:defRPr/>
            </a:lvl7pPr>
            <a:lvl8pPr indent="-349250" lvl="7" marL="3657600" algn="ctr">
              <a:lnSpc>
                <a:spcPct val="115000"/>
              </a:lnSpc>
              <a:spcBef>
                <a:spcPts val="0"/>
              </a:spcBef>
              <a:spcAft>
                <a:spcPts val="0"/>
              </a:spcAft>
              <a:buSzPts val="1900"/>
              <a:buChar char="○"/>
              <a:defRPr/>
            </a:lvl8pPr>
            <a:lvl9pPr indent="-349250" lvl="8" marL="4114800" algn="ctr">
              <a:lnSpc>
                <a:spcPct val="115000"/>
              </a:lnSpc>
              <a:spcBef>
                <a:spcPts val="0"/>
              </a:spcBef>
              <a:spcAft>
                <a:spcPts val="0"/>
              </a:spcAft>
              <a:buSzPts val="1900"/>
              <a:buChar char="■"/>
              <a:defRPr/>
            </a:lvl9pPr>
          </a:lstStyle>
          <a:p/>
        </p:txBody>
      </p:sp>
      <p:sp>
        <p:nvSpPr>
          <p:cNvPr id="51" name="Google Shape;51;p4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4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 name="Shape 54"/>
        <p:cNvGrpSpPr/>
        <p:nvPr/>
      </p:nvGrpSpPr>
      <p:grpSpPr>
        <a:xfrm>
          <a:off x="0" y="0"/>
          <a:ext cx="0" cy="0"/>
          <a:chOff x="0" y="0"/>
          <a:chExt cx="0" cy="0"/>
        </a:xfrm>
      </p:grpSpPr>
      <p:sp>
        <p:nvSpPr>
          <p:cNvPr id="55" name="Google Shape;55;p42"/>
          <p:cNvSpPr txBox="1"/>
          <p:nvPr>
            <p:ph type="title"/>
          </p:nvPr>
        </p:nvSpPr>
        <p:spPr>
          <a:xfrm>
            <a:off x="242589" y="213297"/>
            <a:ext cx="10515600" cy="4665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56" name="Google Shape;56;p4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9250" lvl="0" marL="457200" algn="l">
              <a:lnSpc>
                <a:spcPct val="90000"/>
              </a:lnSpc>
              <a:spcBef>
                <a:spcPts val="1100"/>
              </a:spcBef>
              <a:spcAft>
                <a:spcPts val="0"/>
              </a:spcAft>
              <a:buClr>
                <a:schemeClr val="dk1"/>
              </a:buClr>
              <a:buSzPts val="1900"/>
              <a:buChar char="•"/>
              <a:defRPr/>
            </a:lvl1pPr>
            <a:lvl2pPr indent="-349250" lvl="1" marL="914400" algn="l">
              <a:lnSpc>
                <a:spcPct val="90000"/>
              </a:lnSpc>
              <a:spcBef>
                <a:spcPts val="500"/>
              </a:spcBef>
              <a:spcAft>
                <a:spcPts val="0"/>
              </a:spcAft>
              <a:buClr>
                <a:schemeClr val="dk1"/>
              </a:buClr>
              <a:buSzPts val="1900"/>
              <a:buChar char="•"/>
              <a:defRPr/>
            </a:lvl2pPr>
            <a:lvl3pPr indent="-349250" lvl="2" marL="1371600" algn="l">
              <a:lnSpc>
                <a:spcPct val="90000"/>
              </a:lnSpc>
              <a:spcBef>
                <a:spcPts val="500"/>
              </a:spcBef>
              <a:spcAft>
                <a:spcPts val="0"/>
              </a:spcAft>
              <a:buClr>
                <a:schemeClr val="dk1"/>
              </a:buClr>
              <a:buSzPts val="1900"/>
              <a:buChar char="•"/>
              <a:defRPr/>
            </a:lvl3pPr>
            <a:lvl4pPr indent="-349250" lvl="3" marL="1828800" algn="l">
              <a:lnSpc>
                <a:spcPct val="90000"/>
              </a:lnSpc>
              <a:spcBef>
                <a:spcPts val="500"/>
              </a:spcBef>
              <a:spcAft>
                <a:spcPts val="0"/>
              </a:spcAft>
              <a:buClr>
                <a:schemeClr val="dk1"/>
              </a:buClr>
              <a:buSzPts val="1900"/>
              <a:buChar char="•"/>
              <a:defRPr/>
            </a:lvl4pPr>
            <a:lvl5pPr indent="-349250" lvl="4" marL="2286000" algn="l">
              <a:lnSpc>
                <a:spcPct val="90000"/>
              </a:lnSpc>
              <a:spcBef>
                <a:spcPts val="500"/>
              </a:spcBef>
              <a:spcAft>
                <a:spcPts val="0"/>
              </a:spcAft>
              <a:buClr>
                <a:schemeClr val="dk1"/>
              </a:buClr>
              <a:buSzPts val="1900"/>
              <a:buChar char="•"/>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57" name="Google Shape;57;p4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p:txBody>
      </p:sp>
      <p:sp>
        <p:nvSpPr>
          <p:cNvPr id="58" name="Google Shape;58;p4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p:txBody>
      </p:sp>
      <p:sp>
        <p:nvSpPr>
          <p:cNvPr id="59" name="Google Shape;59;p4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300">
              <a:solidFill>
                <a:schemeClr val="dk2"/>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31"/>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37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37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37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37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37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37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37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3700"/>
              <a:buFont typeface="Montserrat"/>
              <a:buNone/>
              <a:defRPr b="1">
                <a:latin typeface="Montserrat"/>
                <a:ea typeface="Montserrat"/>
                <a:cs typeface="Montserrat"/>
                <a:sym typeface="Montserrat"/>
              </a:defRPr>
            </a:lvl9pPr>
          </a:lstStyle>
          <a:p/>
        </p:txBody>
      </p:sp>
      <p:sp>
        <p:nvSpPr>
          <p:cNvPr id="19" name="Google Shape;19;p3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indent="-349250" lvl="1" marL="914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indent="-349250" lvl="2" marL="1371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indent="-349250" lvl="3" marL="1828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indent="-349250" lvl="4" marL="22860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indent="-349250" lvl="5" marL="27432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indent="-349250" lvl="6" marL="3200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indent="-349250" lvl="7" marL="3657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indent="-349250" lvl="8" marL="4114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p:txBody>
      </p:sp>
      <p:sp>
        <p:nvSpPr>
          <p:cNvPr id="20" name="Google Shape;20;p3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1" name="Shape 21"/>
        <p:cNvGrpSpPr/>
        <p:nvPr/>
      </p:nvGrpSpPr>
      <p:grpSpPr>
        <a:xfrm>
          <a:off x="0" y="0"/>
          <a:ext cx="0" cy="0"/>
          <a:chOff x="0" y="0"/>
          <a:chExt cx="0" cy="0"/>
        </a:xfrm>
      </p:grpSpPr>
      <p:sp>
        <p:nvSpPr>
          <p:cNvPr id="22" name="Google Shape;22;p32"/>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32"/>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24" name="Google Shape;24;p32"/>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5" name="Google Shape;25;p32"/>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26" name="Google Shape;26;p3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33"/>
          <p:cNvSpPr txBox="1"/>
          <p:nvPr>
            <p:ph type="title"/>
          </p:nvPr>
        </p:nvSpPr>
        <p:spPr>
          <a:xfrm>
            <a:off x="933600" y="2867800"/>
            <a:ext cx="10324800" cy="1122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5500"/>
              <a:buFont typeface="Montserrat"/>
              <a:buNone/>
              <a:defRPr b="1" sz="5500">
                <a:latin typeface="Montserrat"/>
                <a:ea typeface="Montserrat"/>
                <a:cs typeface="Montserrat"/>
                <a:sym typeface="Montserrat"/>
              </a:defRPr>
            </a:lvl1pPr>
            <a:lvl2pPr lvl="1"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9pPr>
          </a:lstStyle>
          <a:p/>
        </p:txBody>
      </p:sp>
      <p:sp>
        <p:nvSpPr>
          <p:cNvPr id="29" name="Google Shape;29;p3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p34"/>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37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37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37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37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37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37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37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3700"/>
              <a:buFont typeface="Montserrat"/>
              <a:buNone/>
              <a:defRPr b="1">
                <a:latin typeface="Montserrat"/>
                <a:ea typeface="Montserrat"/>
                <a:cs typeface="Montserrat"/>
                <a:sym typeface="Montserrat"/>
              </a:defRPr>
            </a:lvl9pPr>
          </a:lstStyle>
          <a:p/>
        </p:txBody>
      </p:sp>
      <p:sp>
        <p:nvSpPr>
          <p:cNvPr id="32" name="Google Shape;32;p34"/>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indent="-349250" lvl="1" marL="914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indent="-349250" lvl="2" marL="1371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indent="-349250" lvl="3" marL="1828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indent="-349250" lvl="4" marL="22860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indent="-349250" lvl="5" marL="27432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indent="-349250" lvl="6" marL="3200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indent="-349250" lvl="7" marL="3657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indent="-349250" lvl="8" marL="4114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p:txBody>
      </p:sp>
      <p:sp>
        <p:nvSpPr>
          <p:cNvPr id="33" name="Google Shape;33;p3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35"/>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3700"/>
              <a:buNone/>
              <a:defRPr>
                <a:solidFill>
                  <a:schemeClr val="l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36" name="Google Shape;36;p35"/>
          <p:cNvSpPr txBox="1"/>
          <p:nvPr>
            <p:ph idx="1" type="body"/>
          </p:nvPr>
        </p:nvSpPr>
        <p:spPr>
          <a:xfrm>
            <a:off x="415600" y="2689900"/>
            <a:ext cx="5333100" cy="34020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7" name="Google Shape;37;p35"/>
          <p:cNvSpPr txBox="1"/>
          <p:nvPr>
            <p:ph idx="2" type="body"/>
          </p:nvPr>
        </p:nvSpPr>
        <p:spPr>
          <a:xfrm>
            <a:off x="6443200" y="2883767"/>
            <a:ext cx="5333100" cy="32079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8" name="Google Shape;38;p3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9" name="Shape 3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0" name="Shape 40"/>
        <p:cNvGrpSpPr/>
        <p:nvPr/>
      </p:nvGrpSpPr>
      <p:grpSpPr>
        <a:xfrm>
          <a:off x="0" y="0"/>
          <a:ext cx="0" cy="0"/>
          <a:chOff x="0" y="0"/>
          <a:chExt cx="0" cy="0"/>
        </a:xfrm>
      </p:grpSpPr>
      <p:sp>
        <p:nvSpPr>
          <p:cNvPr id="41" name="Google Shape;41;p37"/>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42" name="Google Shape;42;p37"/>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rm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43" name="Google Shape;43;p3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38"/>
          <p:cNvSpPr txBox="1"/>
          <p:nvPr>
            <p:ph type="title"/>
          </p:nvPr>
        </p:nvSpPr>
        <p:spPr>
          <a:xfrm>
            <a:off x="1850800" y="701800"/>
            <a:ext cx="8490300" cy="5454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5500"/>
              <a:buFont typeface="Montserrat"/>
              <a:buNone/>
              <a:defRPr b="1" sz="5500">
                <a:latin typeface="Montserrat"/>
                <a:ea typeface="Montserrat"/>
                <a:cs typeface="Montserrat"/>
                <a:sym typeface="Montserrat"/>
              </a:defRPr>
            </a:lvl1pPr>
            <a:lvl2pPr lvl="1" algn="ctr">
              <a:lnSpc>
                <a:spcPct val="100000"/>
              </a:lnSpc>
              <a:spcBef>
                <a:spcPts val="0"/>
              </a:spcBef>
              <a:spcAft>
                <a:spcPts val="0"/>
              </a:spcAft>
              <a:buSzPts val="5500"/>
              <a:buFont typeface="Montserrat"/>
              <a:buNone/>
              <a:defRPr b="1" sz="5500">
                <a:latin typeface="Montserrat"/>
                <a:ea typeface="Montserrat"/>
                <a:cs typeface="Montserrat"/>
                <a:sym typeface="Montserrat"/>
              </a:defRPr>
            </a:lvl2pPr>
            <a:lvl3pPr lvl="2" algn="ctr">
              <a:lnSpc>
                <a:spcPct val="100000"/>
              </a:lnSpc>
              <a:spcBef>
                <a:spcPts val="0"/>
              </a:spcBef>
              <a:spcAft>
                <a:spcPts val="0"/>
              </a:spcAft>
              <a:buSzPts val="5500"/>
              <a:buFont typeface="Montserrat"/>
              <a:buNone/>
              <a:defRPr b="1" sz="5500">
                <a:latin typeface="Montserrat"/>
                <a:ea typeface="Montserrat"/>
                <a:cs typeface="Montserrat"/>
                <a:sym typeface="Montserrat"/>
              </a:defRPr>
            </a:lvl3pPr>
            <a:lvl4pPr lvl="3" algn="ctr">
              <a:lnSpc>
                <a:spcPct val="100000"/>
              </a:lnSpc>
              <a:spcBef>
                <a:spcPts val="0"/>
              </a:spcBef>
              <a:spcAft>
                <a:spcPts val="0"/>
              </a:spcAft>
              <a:buSzPts val="5500"/>
              <a:buFont typeface="Montserrat"/>
              <a:buNone/>
              <a:defRPr b="1" sz="5500">
                <a:latin typeface="Montserrat"/>
                <a:ea typeface="Montserrat"/>
                <a:cs typeface="Montserrat"/>
                <a:sym typeface="Montserrat"/>
              </a:defRPr>
            </a:lvl4pPr>
            <a:lvl5pPr lvl="4" algn="ctr">
              <a:lnSpc>
                <a:spcPct val="100000"/>
              </a:lnSpc>
              <a:spcBef>
                <a:spcPts val="0"/>
              </a:spcBef>
              <a:spcAft>
                <a:spcPts val="0"/>
              </a:spcAft>
              <a:buSzPts val="5500"/>
              <a:buFont typeface="Montserrat"/>
              <a:buNone/>
              <a:defRPr b="1" sz="5500">
                <a:latin typeface="Montserrat"/>
                <a:ea typeface="Montserrat"/>
                <a:cs typeface="Montserrat"/>
                <a:sym typeface="Montserrat"/>
              </a:defRPr>
            </a:lvl5pPr>
            <a:lvl6pPr lvl="5" algn="ctr">
              <a:lnSpc>
                <a:spcPct val="100000"/>
              </a:lnSpc>
              <a:spcBef>
                <a:spcPts val="0"/>
              </a:spcBef>
              <a:spcAft>
                <a:spcPts val="0"/>
              </a:spcAft>
              <a:buSzPts val="5500"/>
              <a:buFont typeface="Montserrat"/>
              <a:buNone/>
              <a:defRPr b="1" sz="5500">
                <a:latin typeface="Montserrat"/>
                <a:ea typeface="Montserrat"/>
                <a:cs typeface="Montserrat"/>
                <a:sym typeface="Montserrat"/>
              </a:defRPr>
            </a:lvl6pPr>
            <a:lvl7pPr lvl="6" algn="ctr">
              <a:lnSpc>
                <a:spcPct val="100000"/>
              </a:lnSpc>
              <a:spcBef>
                <a:spcPts val="0"/>
              </a:spcBef>
              <a:spcAft>
                <a:spcPts val="0"/>
              </a:spcAft>
              <a:buSzPts val="5500"/>
              <a:buFont typeface="Montserrat"/>
              <a:buNone/>
              <a:defRPr b="1" sz="5500">
                <a:latin typeface="Montserrat"/>
                <a:ea typeface="Montserrat"/>
                <a:cs typeface="Montserrat"/>
                <a:sym typeface="Montserrat"/>
              </a:defRPr>
            </a:lvl7pPr>
            <a:lvl8pPr lvl="7" algn="ctr">
              <a:lnSpc>
                <a:spcPct val="100000"/>
              </a:lnSpc>
              <a:spcBef>
                <a:spcPts val="0"/>
              </a:spcBef>
              <a:spcAft>
                <a:spcPts val="0"/>
              </a:spcAft>
              <a:buSzPts val="5500"/>
              <a:buFont typeface="Montserrat"/>
              <a:buNone/>
              <a:defRPr b="1" sz="5500">
                <a:latin typeface="Montserrat"/>
                <a:ea typeface="Montserrat"/>
                <a:cs typeface="Montserrat"/>
                <a:sym typeface="Montserrat"/>
              </a:defRPr>
            </a:lvl8pPr>
            <a:lvl9pPr lvl="8" algn="ctr">
              <a:lnSpc>
                <a:spcPct val="100000"/>
              </a:lnSpc>
              <a:spcBef>
                <a:spcPts val="0"/>
              </a:spcBef>
              <a:spcAft>
                <a:spcPts val="0"/>
              </a:spcAft>
              <a:buSzPts val="5500"/>
              <a:buFont typeface="Montserrat"/>
              <a:buNone/>
              <a:defRPr b="1" sz="5500">
                <a:latin typeface="Montserrat"/>
                <a:ea typeface="Montserrat"/>
                <a:cs typeface="Montserrat"/>
                <a:sym typeface="Montserrat"/>
              </a:defRPr>
            </a:lvl9pPr>
          </a:lstStyle>
          <a:p/>
        </p:txBody>
      </p:sp>
      <p:sp>
        <p:nvSpPr>
          <p:cNvPr id="46" name="Google Shape;46;p3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p29"/>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11" name="Google Shape;11;p29"/>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12" name="Google Shape;12;p2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policyadvice.net/insurance/insights/how-much-do-americans-drive/" TargetMode="External"/><Relationship Id="rId4" Type="http://schemas.openxmlformats.org/officeDocument/2006/relationships/hyperlink" Target="https://www.metromile.com/blog/average-miles-driven-per-year-by-americans/" TargetMode="External"/><Relationship Id="rId5"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5.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4.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comments" Target="../comments/commen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2.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cars.usnews.com/cars-trucks/best-times-to-buy-a-used-car" TargetMode="Externa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www.fhwa.dot.gov/policyinformation/travel_monitoring/21martvt/21martvt.pdf" TargetMode="External"/><Relationship Id="rId4" Type="http://schemas.openxmlformats.org/officeDocument/2006/relationships/hyperlink" Target="https://www.usagencies.com/blog/car-tips/manual-vs-automatic/" TargetMode="External"/><Relationship Id="rId5"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4.png"/><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8.png"/><Relationship Id="rId4" Type="http://schemas.openxmlformats.org/officeDocument/2006/relationships/image" Target="../media/image47.png"/><Relationship Id="rId5" Type="http://schemas.openxmlformats.org/officeDocument/2006/relationships/image" Target="../media/image41.png"/><Relationship Id="rId6"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0.pn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2.png"/><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6.png"/><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4.png"/><Relationship Id="rId4" Type="http://schemas.openxmlformats.org/officeDocument/2006/relationships/image" Target="../media/image5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6.png"/><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comments" Target="../comments/comment2.xml"/><Relationship Id="rId4" Type="http://schemas.openxmlformats.org/officeDocument/2006/relationships/hyperlink" Target="https://www.copilotsearch.com/posts/how-long-does-a-car-inspection-take/%23:~:text=In%20short,%20a%20car%20inspection,10%20minutes%20to%20two%20hours" TargetMode="External"/><Relationship Id="rId5" Type="http://schemas.openxmlformats.org/officeDocument/2006/relationships/hyperlink" Target="https://www.consumerinsurancereport.com/faqs/how-long-does-a-car-inspection-take"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www.butlerfordinc.com/ford-f-150-cab-styles-comparison-milledgeville-ga.htm" TargetMode="External"/><Relationship Id="rId4" Type="http://schemas.openxmlformats.org/officeDocument/2006/relationships/image" Target="../media/image64.png"/><Relationship Id="rId5" Type="http://schemas.openxmlformats.org/officeDocument/2006/relationships/hyperlink" Target="https://teknisimobil.com/dasar-otomotif/8-bentuk-bodi-mobil-apa-saja-itu-16369/"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hyperlink" Target="https://teknisimobil.com/dasar-otomotif/8-bentuk-bodi-mobil-apa-saja-itu-16369/" TargetMode="External"/><Relationship Id="rId4" Type="http://schemas.openxmlformats.org/officeDocument/2006/relationships/image" Target="../media/image61.png"/><Relationship Id="rId5" Type="http://schemas.openxmlformats.org/officeDocument/2006/relationships/image" Target="../media/image65.png"/><Relationship Id="rId6" Type="http://schemas.openxmlformats.org/officeDocument/2006/relationships/image" Target="../media/image6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63.png"/><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62.png"/><Relationship Id="rId4" Type="http://schemas.openxmlformats.org/officeDocument/2006/relationships/image" Target="../media/image60.png"/><Relationship Id="rId5" Type="http://schemas.openxmlformats.org/officeDocument/2006/relationships/image" Target="../media/image66.png"/><Relationship Id="rId6" Type="http://schemas.openxmlformats.org/officeDocument/2006/relationships/image" Target="../media/image6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7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7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72.png"/><Relationship Id="rId4" Type="http://schemas.openxmlformats.org/officeDocument/2006/relationships/image" Target="../media/image7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71.png"/><Relationship Id="rId4" Type="http://schemas.openxmlformats.org/officeDocument/2006/relationships/image" Target="../media/image75.png"/><Relationship Id="rId5" Type="http://schemas.openxmlformats.org/officeDocument/2006/relationships/image" Target="../media/image7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comments" Target="../comments/commen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hyperlink" Target="https://en.wikipedia.org/wiki/Vehicle_size_class" TargetMode="External"/><Relationship Id="rId4" Type="http://schemas.openxmlformats.org/officeDocument/2006/relationships/hyperlink" Target="https://www.automotivescience.com/pages/vehicle-class-division" TargetMode="External"/><Relationship Id="rId5" Type="http://schemas.openxmlformats.org/officeDocument/2006/relationships/hyperlink" Target="https://en.wikipedia.org/wiki/Mid-size_car"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77.png"/><Relationship Id="rId4" Type="http://schemas.openxmlformats.org/officeDocument/2006/relationships/image" Target="../media/image7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descr="A close up of a logo  Description automatically generated" id="64" name="Google Shape;64;p1"/>
          <p:cNvPicPr preferRelativeResize="0"/>
          <p:nvPr/>
        </p:nvPicPr>
        <p:blipFill rotWithShape="1">
          <a:blip r:embed="rId3">
            <a:alphaModFix amt="52999"/>
          </a:blip>
          <a:srcRect b="0" l="0" r="62945" t="0"/>
          <a:stretch/>
        </p:blipFill>
        <p:spPr>
          <a:xfrm flipH="1">
            <a:off x="9117899" y="3211537"/>
            <a:ext cx="3042362" cy="3421005"/>
          </a:xfrm>
          <a:prstGeom prst="rect">
            <a:avLst/>
          </a:prstGeom>
          <a:noFill/>
          <a:ln>
            <a:noFill/>
          </a:ln>
        </p:spPr>
      </p:pic>
      <p:sp>
        <p:nvSpPr>
          <p:cNvPr id="65" name="Google Shape;65;p1"/>
          <p:cNvSpPr txBox="1"/>
          <p:nvPr/>
        </p:nvSpPr>
        <p:spPr>
          <a:xfrm>
            <a:off x="491875" y="1647401"/>
            <a:ext cx="4161300" cy="1513800"/>
          </a:xfrm>
          <a:prstGeom prst="rect">
            <a:avLst/>
          </a:prstGeom>
          <a:noFill/>
          <a:ln>
            <a:noFill/>
          </a:ln>
        </p:spPr>
        <p:txBody>
          <a:bodyPr anchorCtr="0" anchor="t" bIns="45700" lIns="91425" spcFirstLastPara="1" rIns="91425" wrap="square" tIns="45700">
            <a:spAutoFit/>
          </a:bodyPr>
          <a:lstStyle/>
          <a:p>
            <a:pPr indent="0" lvl="0" marL="0" marR="0" rtl="0" algn="l">
              <a:lnSpc>
                <a:spcPct val="133333"/>
              </a:lnSpc>
              <a:spcBef>
                <a:spcPts val="0"/>
              </a:spcBef>
              <a:spcAft>
                <a:spcPts val="0"/>
              </a:spcAft>
              <a:buClr>
                <a:srgbClr val="000000"/>
              </a:buClr>
              <a:buSzPts val="3600"/>
              <a:buFont typeface="Arial"/>
              <a:buNone/>
            </a:pPr>
            <a:r>
              <a:rPr b="1" i="0" lang="en-US" sz="3600" u="none" cap="none" strike="noStrike">
                <a:solidFill>
                  <a:schemeClr val="lt1"/>
                </a:solidFill>
                <a:latin typeface="Montserrat"/>
                <a:ea typeface="Montserrat"/>
                <a:cs typeface="Montserrat"/>
                <a:sym typeface="Montserrat"/>
              </a:rPr>
              <a:t>Used Car Auction Prices</a:t>
            </a:r>
            <a:endParaRPr b="0" i="0" sz="1400" u="none" cap="none" strike="noStrike">
              <a:solidFill>
                <a:schemeClr val="lt1"/>
              </a:solidFill>
              <a:latin typeface="Arial"/>
              <a:ea typeface="Arial"/>
              <a:cs typeface="Arial"/>
              <a:sym typeface="Arial"/>
            </a:endParaRPr>
          </a:p>
        </p:txBody>
      </p:sp>
      <p:sp>
        <p:nvSpPr>
          <p:cNvPr id="66" name="Google Shape;66;p1"/>
          <p:cNvSpPr txBox="1"/>
          <p:nvPr/>
        </p:nvSpPr>
        <p:spPr>
          <a:xfrm>
            <a:off x="491867" y="3575616"/>
            <a:ext cx="3064500" cy="1539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Montserrat"/>
                <a:ea typeface="Montserrat"/>
                <a:cs typeface="Montserrat"/>
                <a:sym typeface="Montserrat"/>
              </a:rPr>
              <a:t>Dokumen Laporan Final Project</a:t>
            </a:r>
            <a:endParaRPr b="0" i="0" sz="1400" u="none" cap="none" strike="noStrike">
              <a:solidFill>
                <a:schemeClr val="lt1"/>
              </a:solidFill>
              <a:latin typeface="Arial"/>
              <a:ea typeface="Arial"/>
              <a:cs typeface="Arial"/>
              <a:sym typeface="Arial"/>
            </a:endParaRPr>
          </a:p>
        </p:txBody>
      </p:sp>
      <p:cxnSp>
        <p:nvCxnSpPr>
          <p:cNvPr id="67" name="Google Shape;67;p1"/>
          <p:cNvCxnSpPr/>
          <p:nvPr/>
        </p:nvCxnSpPr>
        <p:spPr>
          <a:xfrm>
            <a:off x="636494" y="3231896"/>
            <a:ext cx="2524500" cy="23100"/>
          </a:xfrm>
          <a:prstGeom prst="straightConnector1">
            <a:avLst/>
          </a:prstGeom>
          <a:noFill/>
          <a:ln cap="flat" cmpd="sng" w="76200">
            <a:solidFill>
              <a:schemeClr val="lt1"/>
            </a:solidFill>
            <a:prstDash val="solid"/>
            <a:miter lim="800000"/>
            <a:headEnd len="sm" w="sm" type="none"/>
            <a:tailEnd len="sm" w="sm" type="none"/>
          </a:ln>
        </p:spPr>
      </p:cxnSp>
      <p:sp>
        <p:nvSpPr>
          <p:cNvPr id="68" name="Google Shape;68;p1"/>
          <p:cNvSpPr txBox="1"/>
          <p:nvPr/>
        </p:nvSpPr>
        <p:spPr>
          <a:xfrm>
            <a:off x="505802" y="5284715"/>
            <a:ext cx="32250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Montserrat"/>
                <a:ea typeface="Montserrat"/>
                <a:cs typeface="Montserrat"/>
                <a:sym typeface="Montserrat"/>
              </a:rPr>
              <a:t>(dipresentasikan setiap sesi mentoring)</a:t>
            </a:r>
            <a:endParaRPr b="0" i="0" sz="1200" u="none" cap="none" strike="noStrike">
              <a:solidFill>
                <a:schemeClr val="lt1"/>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7"/>
          <p:cNvSpPr txBox="1"/>
          <p:nvPr/>
        </p:nvSpPr>
        <p:spPr>
          <a:xfrm>
            <a:off x="589000" y="870300"/>
            <a:ext cx="6854700" cy="59877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6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Descriptive Analytic</a:t>
            </a:r>
            <a:endParaRPr b="0" i="0" sz="1800" u="none" cap="none" strike="noStrike">
              <a:solidFill>
                <a:schemeClr val="dk1"/>
              </a:solidFill>
              <a:latin typeface="Dosis"/>
              <a:ea typeface="Dosis"/>
              <a:cs typeface="Dosis"/>
              <a:sym typeface="Dosis"/>
            </a:endParaRPr>
          </a:p>
          <a:p>
            <a:pPr indent="-342900" lvl="1" marL="914400" marR="0" rtl="0" algn="l">
              <a:lnSpc>
                <a:spcPct val="16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General Information</a:t>
            </a:r>
            <a:endParaRPr b="0" i="0" sz="1800" u="none" cap="none" strike="noStrike">
              <a:solidFill>
                <a:schemeClr val="dk1"/>
              </a:solidFill>
              <a:latin typeface="Dosis"/>
              <a:ea typeface="Dosis"/>
              <a:cs typeface="Dosis"/>
              <a:sym typeface="Dosis"/>
            </a:endParaRPr>
          </a:p>
          <a:p>
            <a:pPr indent="-342900" lvl="2" marL="1371600" marR="0" rtl="0" algn="l">
              <a:lnSpc>
                <a:spcPct val="16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Tabel terdiri dari 558.811 baris dan 16 kolom.</a:t>
            </a:r>
            <a:endParaRPr b="0" i="0" sz="1800" u="none" cap="none" strike="noStrike">
              <a:solidFill>
                <a:schemeClr val="dk1"/>
              </a:solidFill>
              <a:latin typeface="Dosis"/>
              <a:ea typeface="Dosis"/>
              <a:cs typeface="Dosis"/>
              <a:sym typeface="Dosis"/>
            </a:endParaRPr>
          </a:p>
          <a:p>
            <a:pPr indent="-342900" lvl="1" marL="914400" marR="0" rtl="0" algn="l">
              <a:lnSpc>
                <a:spcPct val="16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Feature</a:t>
            </a:r>
            <a:endParaRPr b="0" i="0" sz="1800" u="none" cap="none" strike="noStrike">
              <a:solidFill>
                <a:schemeClr val="dk1"/>
              </a:solidFill>
              <a:latin typeface="Dosis"/>
              <a:ea typeface="Dosis"/>
              <a:cs typeface="Dosis"/>
              <a:sym typeface="Dosis"/>
            </a:endParaRPr>
          </a:p>
          <a:p>
            <a:pPr indent="-342900" lvl="2" marL="1371600" marR="0" rtl="0" algn="l">
              <a:lnSpc>
                <a:spcPct val="16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Tabel terdiri dari 5 kolom berisikan data numerik dan 11 kolom berisikan data kategorik.</a:t>
            </a:r>
            <a:endParaRPr b="0" i="0" sz="1800" u="none" cap="none" strike="noStrike">
              <a:solidFill>
                <a:schemeClr val="dk1"/>
              </a:solidFill>
              <a:latin typeface="Dosis"/>
              <a:ea typeface="Dosis"/>
              <a:cs typeface="Dosis"/>
              <a:sym typeface="Dosis"/>
            </a:endParaRPr>
          </a:p>
          <a:p>
            <a:pPr indent="-342900" lvl="2" marL="1371600" marR="0" rtl="0" algn="l">
              <a:lnSpc>
                <a:spcPct val="135714"/>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Untuk kolom saledate  tipe datanya bukan datetime melainkan object, sehingga perlu dicek lagi entrinya. Selain itu, sepertinya tidak ada kolom lain dengan tipe data yang aneh.</a:t>
            </a:r>
            <a:endParaRPr b="0" i="0" sz="1800" u="none" cap="none" strike="noStrike">
              <a:solidFill>
                <a:schemeClr val="dk1"/>
              </a:solidFill>
              <a:latin typeface="Dosis"/>
              <a:ea typeface="Dosis"/>
              <a:cs typeface="Dosis"/>
              <a:sym typeface="Dosis"/>
            </a:endParaRPr>
          </a:p>
          <a:p>
            <a:pPr indent="-342900" lvl="1" marL="914400" marR="0" rtl="0" algn="l">
              <a:lnSpc>
                <a:spcPct val="16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Checking Data</a:t>
            </a:r>
            <a:endParaRPr b="0" i="0" sz="1800" u="none" cap="none" strike="noStrike">
              <a:solidFill>
                <a:schemeClr val="dk1"/>
              </a:solidFill>
              <a:latin typeface="Dosis"/>
              <a:ea typeface="Dosis"/>
              <a:cs typeface="Dosis"/>
              <a:sym typeface="Dosis"/>
            </a:endParaRPr>
          </a:p>
          <a:p>
            <a:pPr indent="-342900" lvl="2" marL="1371600" marR="0" rtl="0" algn="l">
              <a:lnSpc>
                <a:spcPct val="16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Tabel tidak memiliki data yang duplikat antar barisnya.</a:t>
            </a:r>
            <a:endParaRPr b="0" i="0" sz="1800" u="none" cap="none" strike="noStrike">
              <a:solidFill>
                <a:schemeClr val="dk1"/>
              </a:solidFill>
              <a:latin typeface="Dosis"/>
              <a:ea typeface="Dosis"/>
              <a:cs typeface="Dosis"/>
              <a:sym typeface="Dosis"/>
            </a:endParaRPr>
          </a:p>
          <a:p>
            <a:pPr indent="-342900" lvl="2" marL="1371600" marR="0" rtl="0" algn="l">
              <a:lnSpc>
                <a:spcPct val="165000"/>
              </a:lnSpc>
              <a:spcBef>
                <a:spcPts val="0"/>
              </a:spcBef>
              <a:spcAft>
                <a:spcPts val="0"/>
              </a:spcAft>
              <a:buClr>
                <a:schemeClr val="dk1"/>
              </a:buClr>
              <a:buSzPts val="1800"/>
              <a:buFont typeface="Dosis"/>
              <a:buChar char="■"/>
            </a:pPr>
            <a:r>
              <a:rPr b="0" i="0" lang="en-US" sz="1800" u="none" cap="none" strike="noStrike">
                <a:solidFill>
                  <a:schemeClr val="dk1"/>
                </a:solidFill>
                <a:latin typeface="Dosis"/>
                <a:ea typeface="Dosis"/>
                <a:cs typeface="Dosis"/>
                <a:sym typeface="Dosis"/>
              </a:rPr>
              <a:t>Terdapat 9 kolom yang mengandung missing value (Non-null &lt; total baris).</a:t>
            </a:r>
            <a:endParaRPr b="0" i="0" sz="1800" u="none" cap="none" strike="noStrike">
              <a:solidFill>
                <a:schemeClr val="dk1"/>
              </a:solidFill>
              <a:latin typeface="Dosis"/>
              <a:ea typeface="Dosis"/>
              <a:cs typeface="Dosis"/>
              <a:sym typeface="Dosis"/>
            </a:endParaRPr>
          </a:p>
        </p:txBody>
      </p:sp>
      <p:sp>
        <p:nvSpPr>
          <p:cNvPr id="124" name="Google Shape;124;p7"/>
          <p:cNvSpPr txBox="1"/>
          <p:nvPr/>
        </p:nvSpPr>
        <p:spPr>
          <a:xfrm>
            <a:off x="837445" y="1713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Exploratory Data Analysis</a:t>
            </a:r>
            <a:endParaRPr b="1" i="0" sz="3200" u="none" cap="none" strike="noStrike">
              <a:solidFill>
                <a:srgbClr val="0198A3"/>
              </a:solidFill>
              <a:latin typeface="Montserrat"/>
              <a:ea typeface="Montserrat"/>
              <a:cs typeface="Montserrat"/>
              <a:sym typeface="Montserrat"/>
            </a:endParaRPr>
          </a:p>
        </p:txBody>
      </p:sp>
      <p:pic>
        <p:nvPicPr>
          <p:cNvPr id="125" name="Google Shape;125;p7"/>
          <p:cNvPicPr preferRelativeResize="0"/>
          <p:nvPr/>
        </p:nvPicPr>
        <p:blipFill rotWithShape="1">
          <a:blip r:embed="rId3">
            <a:alphaModFix/>
          </a:blip>
          <a:srcRect b="0" l="0" r="0" t="0"/>
          <a:stretch/>
        </p:blipFill>
        <p:spPr>
          <a:xfrm>
            <a:off x="7781850" y="1381117"/>
            <a:ext cx="4105275" cy="44958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8"/>
          <p:cNvSpPr txBox="1"/>
          <p:nvPr/>
        </p:nvSpPr>
        <p:spPr>
          <a:xfrm>
            <a:off x="837445" y="1713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Exploratory Data Analysis</a:t>
            </a:r>
            <a:endParaRPr b="1" i="0" sz="3200" u="none" cap="none" strike="noStrike">
              <a:solidFill>
                <a:srgbClr val="0198A3"/>
              </a:solidFill>
              <a:latin typeface="Montserrat"/>
              <a:ea typeface="Montserrat"/>
              <a:cs typeface="Montserrat"/>
              <a:sym typeface="Montserrat"/>
            </a:endParaRPr>
          </a:p>
        </p:txBody>
      </p:sp>
      <p:pic>
        <p:nvPicPr>
          <p:cNvPr id="131" name="Google Shape;131;p8"/>
          <p:cNvPicPr preferRelativeResize="0"/>
          <p:nvPr/>
        </p:nvPicPr>
        <p:blipFill rotWithShape="1">
          <a:blip r:embed="rId3">
            <a:alphaModFix/>
          </a:blip>
          <a:srcRect b="0" l="0" r="0" t="0"/>
          <a:stretch/>
        </p:blipFill>
        <p:spPr>
          <a:xfrm>
            <a:off x="837450" y="834623"/>
            <a:ext cx="3577901" cy="3824900"/>
          </a:xfrm>
          <a:prstGeom prst="rect">
            <a:avLst/>
          </a:prstGeom>
          <a:noFill/>
          <a:ln>
            <a:noFill/>
          </a:ln>
        </p:spPr>
      </p:pic>
      <p:sp>
        <p:nvSpPr>
          <p:cNvPr id="132" name="Google Shape;132;p8"/>
          <p:cNvSpPr txBox="1"/>
          <p:nvPr/>
        </p:nvSpPr>
        <p:spPr>
          <a:xfrm>
            <a:off x="680275" y="4873825"/>
            <a:ext cx="7163700" cy="15699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chemeClr val="dk1"/>
              </a:buClr>
              <a:buSzPts val="1100"/>
              <a:buFont typeface="Arial"/>
              <a:buNone/>
            </a:pPr>
            <a:r>
              <a:rPr b="0" i="0" lang="en-US" sz="1400" u="none" cap="none" strike="noStrike">
                <a:solidFill>
                  <a:schemeClr val="dk1"/>
                </a:solidFill>
                <a:latin typeface="Arial"/>
                <a:ea typeface="Arial"/>
                <a:cs typeface="Arial"/>
                <a:sym typeface="Arial"/>
              </a:rPr>
              <a:t>Berdasarkan output di atas, terdapat 9 kolom yang memiliki missing value, yaitu kolom `make`, `model`, `trim`, `body`, `transmission`, `color`, `odometer`, `condition`, dan `interior`. Teramati 8 kolom memiliki persentase missing value &lt; 2.5</a:t>
            </a:r>
            <a:r>
              <a:rPr lang="en-US">
                <a:solidFill>
                  <a:schemeClr val="dk1"/>
                </a:solidFill>
              </a:rPr>
              <a:t>% dan</a:t>
            </a:r>
            <a:r>
              <a:rPr b="0" i="0" lang="en-US" sz="1400" u="none" cap="none" strike="noStrike">
                <a:solidFill>
                  <a:schemeClr val="dk1"/>
                </a:solidFill>
                <a:latin typeface="Arial"/>
                <a:ea typeface="Arial"/>
                <a:cs typeface="Arial"/>
                <a:sym typeface="Arial"/>
              </a:rPr>
              <a:t>1 kolom yang memiliki persentase missing value mencapai 11.7% dari total keseluruhan baris, yakni kolom `transmission`.</a:t>
            </a:r>
            <a:endParaRPr b="0" i="0" sz="1400" u="none" cap="none" strike="noStrike">
              <a:solidFill>
                <a:schemeClr val="dk1"/>
              </a:solidFill>
              <a:latin typeface="Arial"/>
              <a:ea typeface="Arial"/>
              <a:cs typeface="Arial"/>
              <a:sym typeface="Arial"/>
            </a:endParaRPr>
          </a:p>
        </p:txBody>
      </p:sp>
      <p:sp>
        <p:nvSpPr>
          <p:cNvPr id="133" name="Google Shape;133;p8"/>
          <p:cNvSpPr txBox="1"/>
          <p:nvPr/>
        </p:nvSpPr>
        <p:spPr>
          <a:xfrm>
            <a:off x="6820050" y="263750"/>
            <a:ext cx="3038400" cy="538800"/>
          </a:xfrm>
          <a:prstGeom prst="rect">
            <a:avLst/>
          </a:prstGeom>
          <a:noFill/>
          <a:ln>
            <a:noFill/>
          </a:ln>
        </p:spPr>
        <p:txBody>
          <a:bodyPr anchorCtr="0" anchor="t" bIns="91425" lIns="91425" spcFirstLastPara="1" rIns="91425" wrap="square" tIns="91425">
            <a:spAutoFit/>
          </a:bodyPr>
          <a:lstStyle/>
          <a:p>
            <a:pPr indent="0" lvl="0" marL="0" marR="0" rtl="0" algn="ctr">
              <a:lnSpc>
                <a:spcPct val="135714"/>
              </a:lnSpc>
              <a:spcBef>
                <a:spcPts val="0"/>
              </a:spcBef>
              <a:spcAft>
                <a:spcPts val="0"/>
              </a:spcAft>
              <a:buClr>
                <a:srgbClr val="000000"/>
              </a:buClr>
              <a:buSzPts val="1900"/>
              <a:buFont typeface="Arial"/>
              <a:buNone/>
            </a:pPr>
            <a:r>
              <a:rPr b="1" i="0" lang="en-US" sz="2300" u="none" cap="none" strike="noStrike">
                <a:solidFill>
                  <a:schemeClr val="dk1"/>
                </a:solidFill>
                <a:latin typeface="Arial"/>
                <a:ea typeface="Arial"/>
                <a:cs typeface="Arial"/>
                <a:sym typeface="Arial"/>
              </a:rPr>
              <a:t>Missing Values</a:t>
            </a:r>
            <a:endParaRPr b="1" i="0" sz="2300" u="none" cap="none" strike="noStrike">
              <a:solidFill>
                <a:schemeClr val="dk1"/>
              </a:solidFill>
              <a:latin typeface="Arial"/>
              <a:ea typeface="Arial"/>
              <a:cs typeface="Arial"/>
              <a:sym typeface="Arial"/>
            </a:endParaRPr>
          </a:p>
        </p:txBody>
      </p:sp>
      <p:pic>
        <p:nvPicPr>
          <p:cNvPr id="134" name="Google Shape;134;p8"/>
          <p:cNvPicPr preferRelativeResize="0"/>
          <p:nvPr/>
        </p:nvPicPr>
        <p:blipFill rotWithShape="1">
          <a:blip r:embed="rId4">
            <a:alphaModFix/>
          </a:blip>
          <a:srcRect b="0" l="0" r="0" t="0"/>
          <a:stretch/>
        </p:blipFill>
        <p:spPr>
          <a:xfrm>
            <a:off x="5195260" y="934625"/>
            <a:ext cx="6516589" cy="2831899"/>
          </a:xfrm>
          <a:prstGeom prst="rect">
            <a:avLst/>
          </a:prstGeom>
          <a:noFill/>
          <a:ln>
            <a:noFill/>
          </a:ln>
        </p:spPr>
      </p:pic>
      <p:sp>
        <p:nvSpPr>
          <p:cNvPr id="135" name="Google Shape;135;p8"/>
          <p:cNvSpPr txBox="1"/>
          <p:nvPr/>
        </p:nvSpPr>
        <p:spPr>
          <a:xfrm>
            <a:off x="5651925" y="3827125"/>
            <a:ext cx="5774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Arial"/>
                <a:ea typeface="Arial"/>
                <a:cs typeface="Arial"/>
                <a:sym typeface="Arial"/>
              </a:rPr>
              <a:t>Kita dapat memanfaatkan library </a:t>
            </a:r>
            <a:r>
              <a:rPr b="1" i="0" lang="en-US" sz="1500" u="sng" cap="none" strike="noStrike">
                <a:solidFill>
                  <a:srgbClr val="000000"/>
                </a:solidFill>
                <a:latin typeface="Arial"/>
                <a:ea typeface="Arial"/>
                <a:cs typeface="Arial"/>
                <a:sym typeface="Arial"/>
              </a:rPr>
              <a:t>missingno</a:t>
            </a:r>
            <a:r>
              <a:rPr b="0" i="0" lang="en-US" sz="1500" u="none" cap="none" strike="noStrike">
                <a:solidFill>
                  <a:srgbClr val="000000"/>
                </a:solidFill>
                <a:latin typeface="Arial"/>
                <a:ea typeface="Arial"/>
                <a:cs typeface="Arial"/>
                <a:sym typeface="Arial"/>
              </a:rPr>
              <a:t> untuk mengamati persebaran missing value di setiap kolom.</a:t>
            </a:r>
            <a:endParaRPr b="0" i="0" sz="15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g2d2d0069d27d6d45_0"/>
          <p:cNvSpPr txBox="1"/>
          <p:nvPr>
            <p:ph idx="1" type="body"/>
          </p:nvPr>
        </p:nvSpPr>
        <p:spPr>
          <a:xfrm>
            <a:off x="528650" y="1264250"/>
            <a:ext cx="5229300" cy="5465100"/>
          </a:xfrm>
          <a:prstGeom prst="rect">
            <a:avLst/>
          </a:prstGeom>
          <a:noFill/>
          <a:ln>
            <a:noFill/>
          </a:ln>
        </p:spPr>
        <p:txBody>
          <a:bodyPr anchorCtr="0" anchor="t" bIns="121900" lIns="121900" spcFirstLastPara="1" rIns="121900" wrap="square" tIns="121900">
            <a:noAutofit/>
          </a:bodyPr>
          <a:lstStyle/>
          <a:p>
            <a:pPr indent="0" lvl="0" marL="0" rtl="0" algn="just">
              <a:lnSpc>
                <a:spcPct val="140000"/>
              </a:lnSpc>
              <a:spcBef>
                <a:spcPts val="0"/>
              </a:spcBef>
              <a:spcAft>
                <a:spcPts val="0"/>
              </a:spcAft>
              <a:buClr>
                <a:schemeClr val="dk1"/>
              </a:buClr>
              <a:buSzPts val="935"/>
              <a:buFont typeface="Arial"/>
              <a:buNone/>
            </a:pPr>
            <a:r>
              <a:rPr b="1" lang="en-US" sz="1400">
                <a:latin typeface="Arial"/>
                <a:ea typeface="Arial"/>
                <a:cs typeface="Arial"/>
                <a:sym typeface="Arial"/>
              </a:rPr>
              <a:t>Value Summary Tidak Wajar</a:t>
            </a:r>
            <a:endParaRPr sz="1400">
              <a:latin typeface="Arial"/>
              <a:ea typeface="Arial"/>
              <a:cs typeface="Arial"/>
              <a:sym typeface="Arial"/>
            </a:endParaRPr>
          </a:p>
          <a:p>
            <a:pPr indent="-317500" lvl="0" marL="457200" rtl="0" algn="just">
              <a:lnSpc>
                <a:spcPct val="140000"/>
              </a:lnSpc>
              <a:spcBef>
                <a:spcPts val="0"/>
              </a:spcBef>
              <a:spcAft>
                <a:spcPts val="0"/>
              </a:spcAft>
              <a:buSzPts val="1400"/>
              <a:buFont typeface="Arial"/>
              <a:buChar char="●"/>
            </a:pPr>
            <a:r>
              <a:rPr lang="en-US" sz="1400">
                <a:latin typeface="Arial"/>
                <a:ea typeface="Arial"/>
                <a:cs typeface="Arial"/>
                <a:sym typeface="Arial"/>
              </a:rPr>
              <a:t>Terdapat data yang tidak masuk akal, dimana odometer-nya sebesar 999.999 miles, sedangkan menurut laman web </a:t>
            </a:r>
            <a:r>
              <a:rPr lang="en-US" sz="1400" u="sng">
                <a:solidFill>
                  <a:schemeClr val="accent5"/>
                </a:solidFill>
                <a:latin typeface="Arial"/>
                <a:ea typeface="Arial"/>
                <a:cs typeface="Arial"/>
                <a:sym typeface="Arial"/>
                <a:hlinkClick r:id="rId3">
                  <a:extLst>
                    <a:ext uri="{A12FA001-AC4F-418D-AE19-62706E023703}">
                      <ahyp:hlinkClr val="tx"/>
                    </a:ext>
                  </a:extLst>
                </a:hlinkClick>
              </a:rPr>
              <a:t>PolicyAdvice</a:t>
            </a:r>
            <a:r>
              <a:rPr lang="en-US" sz="1400">
                <a:latin typeface="Arial"/>
                <a:ea typeface="Arial"/>
                <a:cs typeface="Arial"/>
                <a:sym typeface="Arial"/>
              </a:rPr>
              <a:t> dan </a:t>
            </a:r>
            <a:r>
              <a:rPr lang="en-US" sz="1400" u="sng">
                <a:solidFill>
                  <a:schemeClr val="accent5"/>
                </a:solidFill>
                <a:latin typeface="Arial"/>
                <a:ea typeface="Arial"/>
                <a:cs typeface="Arial"/>
                <a:sym typeface="Arial"/>
                <a:hlinkClick r:id="rId4">
                  <a:extLst>
                    <a:ext uri="{A12FA001-AC4F-418D-AE19-62706E023703}">
                      <ahyp:hlinkClr val="tx"/>
                    </a:ext>
                  </a:extLst>
                </a:hlinkClick>
              </a:rPr>
              <a:t>Metromile</a:t>
            </a:r>
            <a:r>
              <a:rPr lang="en-US" sz="1400">
                <a:latin typeface="Arial"/>
                <a:ea typeface="Arial"/>
                <a:cs typeface="Arial"/>
                <a:sym typeface="Arial"/>
              </a:rPr>
              <a:t>, rata-rata pengendara kendaraan roda 4 menempuh jarak kurang kebih 13.500 km, yang berarti butuh lebih dari 97 tahun untuk seorang pengendara mencapai odometer 999.999 miles, sedangkan usia mobil maksimal yang ada sebesar 33 tahun.</a:t>
            </a:r>
            <a:endParaRPr sz="1400">
              <a:latin typeface="Arial"/>
              <a:ea typeface="Arial"/>
              <a:cs typeface="Arial"/>
              <a:sym typeface="Arial"/>
            </a:endParaRPr>
          </a:p>
          <a:p>
            <a:pPr indent="-317500" lvl="0" marL="457200" rtl="0" algn="just">
              <a:lnSpc>
                <a:spcPct val="135714"/>
              </a:lnSpc>
              <a:spcBef>
                <a:spcPts val="0"/>
              </a:spcBef>
              <a:spcAft>
                <a:spcPts val="0"/>
              </a:spcAft>
              <a:buSzPts val="1400"/>
              <a:buFont typeface="Arial"/>
              <a:buChar char="●"/>
            </a:pPr>
            <a:r>
              <a:rPr lang="en-US" sz="1400">
                <a:latin typeface="Arial"/>
                <a:ea typeface="Arial"/>
                <a:cs typeface="Arial"/>
                <a:sym typeface="Arial"/>
              </a:rPr>
              <a:t>Nilai minimum `mmr` sebesar 25</a:t>
            </a:r>
            <a:r>
              <a:rPr lang="en-US" sz="1400">
                <a:latin typeface="Arial"/>
                <a:ea typeface="Arial"/>
                <a:cs typeface="Arial"/>
                <a:sym typeface="Arial"/>
              </a:rPr>
              <a:t> </a:t>
            </a:r>
            <a:endParaRPr sz="1400">
              <a:latin typeface="Arial"/>
              <a:ea typeface="Arial"/>
              <a:cs typeface="Arial"/>
              <a:sym typeface="Arial"/>
            </a:endParaRPr>
          </a:p>
          <a:p>
            <a:pPr indent="-317500" lvl="0" marL="457200" rtl="0" algn="just">
              <a:lnSpc>
                <a:spcPct val="135714"/>
              </a:lnSpc>
              <a:spcBef>
                <a:spcPts val="0"/>
              </a:spcBef>
              <a:spcAft>
                <a:spcPts val="0"/>
              </a:spcAft>
              <a:buSzPts val="1400"/>
              <a:buFont typeface="Arial"/>
              <a:buChar char="●"/>
            </a:pPr>
            <a:r>
              <a:rPr lang="en-US" sz="1400">
                <a:latin typeface="Arial"/>
                <a:ea typeface="Arial"/>
                <a:cs typeface="Arial"/>
                <a:sym typeface="Arial"/>
              </a:rPr>
              <a:t>Nilai minimum `sellingprice` sebesar 1.</a:t>
            </a:r>
            <a:endParaRPr sz="1400">
              <a:latin typeface="Arial"/>
              <a:ea typeface="Arial"/>
              <a:cs typeface="Arial"/>
              <a:sym typeface="Arial"/>
            </a:endParaRPr>
          </a:p>
          <a:p>
            <a:pPr indent="-317500" lvl="0" marL="457200" rtl="0" algn="just">
              <a:lnSpc>
                <a:spcPct val="135714"/>
              </a:lnSpc>
              <a:spcBef>
                <a:spcPts val="0"/>
              </a:spcBef>
              <a:spcAft>
                <a:spcPts val="0"/>
              </a:spcAft>
              <a:buSzPts val="1400"/>
              <a:buFont typeface="Arial"/>
              <a:buChar char="●"/>
            </a:pPr>
            <a:r>
              <a:rPr lang="en-US" sz="1400">
                <a:latin typeface="Arial"/>
                <a:ea typeface="Arial"/>
                <a:cs typeface="Arial"/>
                <a:sym typeface="Arial"/>
              </a:rPr>
              <a:t>Nilai maksimum pada kolom `mmr` dan `sellingprice` sangat tinggi dibandingkan dengan nilai mean/median-nya. </a:t>
            </a:r>
            <a:endParaRPr b="1" sz="1400">
              <a:latin typeface="Arial"/>
              <a:ea typeface="Arial"/>
              <a:cs typeface="Arial"/>
              <a:sym typeface="Arial"/>
            </a:endParaRPr>
          </a:p>
        </p:txBody>
      </p:sp>
      <p:sp>
        <p:nvSpPr>
          <p:cNvPr id="142" name="Google Shape;142;g2d2d0069d27d6d45_0"/>
          <p:cNvSpPr txBox="1"/>
          <p:nvPr/>
        </p:nvSpPr>
        <p:spPr>
          <a:xfrm>
            <a:off x="837445" y="1713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Exploratory Data Analysis</a:t>
            </a:r>
            <a:endParaRPr b="1" i="0" sz="3200" u="none" cap="none" strike="noStrike">
              <a:solidFill>
                <a:srgbClr val="0198A3"/>
              </a:solidFill>
              <a:latin typeface="Montserrat"/>
              <a:ea typeface="Montserrat"/>
              <a:cs typeface="Montserrat"/>
              <a:sym typeface="Montserrat"/>
            </a:endParaRPr>
          </a:p>
        </p:txBody>
      </p:sp>
      <p:sp>
        <p:nvSpPr>
          <p:cNvPr id="143" name="Google Shape;143;g2d2d0069d27d6d45_0"/>
          <p:cNvSpPr txBox="1"/>
          <p:nvPr/>
        </p:nvSpPr>
        <p:spPr>
          <a:xfrm>
            <a:off x="733575" y="756350"/>
            <a:ext cx="60672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35714"/>
              </a:lnSpc>
              <a:spcBef>
                <a:spcPts val="0"/>
              </a:spcBef>
              <a:spcAft>
                <a:spcPts val="0"/>
              </a:spcAft>
              <a:buClr>
                <a:srgbClr val="000000"/>
              </a:buClr>
              <a:buSzPts val="1900"/>
              <a:buFont typeface="Arial"/>
              <a:buNone/>
            </a:pPr>
            <a:r>
              <a:rPr b="1" i="0" lang="en-US" sz="2100" u="none" cap="none" strike="noStrike">
                <a:solidFill>
                  <a:schemeClr val="dk1"/>
                </a:solidFill>
                <a:latin typeface="Arial"/>
                <a:ea typeface="Arial"/>
                <a:cs typeface="Arial"/>
                <a:sym typeface="Arial"/>
              </a:rPr>
              <a:t>Descriptive Statistics Numerical Features</a:t>
            </a:r>
            <a:endParaRPr b="1" i="0" sz="2100" u="none" cap="none" strike="noStrike">
              <a:solidFill>
                <a:schemeClr val="dk1"/>
              </a:solidFill>
              <a:latin typeface="Arial"/>
              <a:ea typeface="Arial"/>
              <a:cs typeface="Arial"/>
              <a:sym typeface="Arial"/>
            </a:endParaRPr>
          </a:p>
        </p:txBody>
      </p:sp>
      <p:pic>
        <p:nvPicPr>
          <p:cNvPr id="144" name="Google Shape;144;g2d2d0069d27d6d45_0"/>
          <p:cNvPicPr preferRelativeResize="0"/>
          <p:nvPr/>
        </p:nvPicPr>
        <p:blipFill rotWithShape="1">
          <a:blip r:embed="rId5">
            <a:alphaModFix/>
          </a:blip>
          <a:srcRect b="0" l="0" r="0" t="0"/>
          <a:stretch/>
        </p:blipFill>
        <p:spPr>
          <a:xfrm>
            <a:off x="5886700" y="1366850"/>
            <a:ext cx="6067200" cy="276809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9" name="Shape 149"/>
        <p:cNvGrpSpPr/>
        <p:nvPr/>
      </p:nvGrpSpPr>
      <p:grpSpPr>
        <a:xfrm>
          <a:off x="0" y="0"/>
          <a:ext cx="0" cy="0"/>
          <a:chOff x="0" y="0"/>
          <a:chExt cx="0" cy="0"/>
        </a:xfrm>
      </p:grpSpPr>
      <p:sp>
        <p:nvSpPr>
          <p:cNvPr id="150" name="Google Shape;150;g12adc1b53cd_1_23"/>
          <p:cNvSpPr txBox="1"/>
          <p:nvPr/>
        </p:nvSpPr>
        <p:spPr>
          <a:xfrm>
            <a:off x="837445" y="1713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Exploratory Data Analysis</a:t>
            </a:r>
            <a:endParaRPr b="1" i="0" sz="3200" u="none" cap="none" strike="noStrike">
              <a:solidFill>
                <a:srgbClr val="0198A3"/>
              </a:solidFill>
              <a:latin typeface="Montserrat"/>
              <a:ea typeface="Montserrat"/>
              <a:cs typeface="Montserrat"/>
              <a:sym typeface="Montserrat"/>
            </a:endParaRPr>
          </a:p>
        </p:txBody>
      </p:sp>
      <p:sp>
        <p:nvSpPr>
          <p:cNvPr id="151" name="Google Shape;151;g12adc1b53cd_1_23"/>
          <p:cNvSpPr txBox="1"/>
          <p:nvPr/>
        </p:nvSpPr>
        <p:spPr>
          <a:xfrm>
            <a:off x="733575" y="756350"/>
            <a:ext cx="60672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35714"/>
              </a:lnSpc>
              <a:spcBef>
                <a:spcPts val="0"/>
              </a:spcBef>
              <a:spcAft>
                <a:spcPts val="0"/>
              </a:spcAft>
              <a:buClr>
                <a:srgbClr val="000000"/>
              </a:buClr>
              <a:buSzPts val="1900"/>
              <a:buFont typeface="Arial"/>
              <a:buNone/>
            </a:pPr>
            <a:r>
              <a:rPr b="1" i="0" lang="en-US" sz="2100" u="none" cap="none" strike="noStrike">
                <a:solidFill>
                  <a:schemeClr val="dk1"/>
                </a:solidFill>
                <a:latin typeface="Arial"/>
                <a:ea typeface="Arial"/>
                <a:cs typeface="Arial"/>
                <a:sym typeface="Arial"/>
              </a:rPr>
              <a:t>Descriptive Statistics Non-Numerical Features</a:t>
            </a:r>
            <a:endParaRPr b="1" i="0" sz="2100" u="none" cap="none" strike="noStrike">
              <a:solidFill>
                <a:schemeClr val="dk1"/>
              </a:solidFill>
              <a:latin typeface="Arial"/>
              <a:ea typeface="Arial"/>
              <a:cs typeface="Arial"/>
              <a:sym typeface="Arial"/>
            </a:endParaRPr>
          </a:p>
        </p:txBody>
      </p:sp>
      <p:sp>
        <p:nvSpPr>
          <p:cNvPr id="152" name="Google Shape;152;g12adc1b53cd_1_23"/>
          <p:cNvSpPr txBox="1"/>
          <p:nvPr/>
        </p:nvSpPr>
        <p:spPr>
          <a:xfrm>
            <a:off x="679950" y="3328700"/>
            <a:ext cx="10832100" cy="877200"/>
          </a:xfrm>
          <a:prstGeom prst="rect">
            <a:avLst/>
          </a:prstGeom>
          <a:noFill/>
          <a:ln>
            <a:noFill/>
          </a:ln>
        </p:spPr>
        <p:txBody>
          <a:bodyPr anchorCtr="0" anchor="t" bIns="91425" lIns="91425" spcFirstLastPara="1" rIns="91425" wrap="square" tIns="91425">
            <a:spAutoFit/>
          </a:bodyPr>
          <a:lstStyle/>
          <a:p>
            <a:pPr indent="-342900" lvl="0" marL="457200" marR="0" rtl="0" algn="just">
              <a:lnSpc>
                <a:spcPct val="15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Kolom dengan jumlah unique value =&lt; </a:t>
            </a:r>
            <a:r>
              <a:rPr lang="en-US" sz="1800">
                <a:solidFill>
                  <a:schemeClr val="dk1"/>
                </a:solidFill>
              </a:rPr>
              <a:t>2</a:t>
            </a:r>
            <a:r>
              <a:rPr b="0" i="0" lang="en-US" sz="1800" u="none" cap="none" strike="noStrike">
                <a:solidFill>
                  <a:schemeClr val="dk1"/>
                </a:solidFill>
                <a:latin typeface="Arial"/>
                <a:ea typeface="Arial"/>
                <a:cs typeface="Arial"/>
                <a:sym typeface="Arial"/>
              </a:rPr>
              <a:t>0 hanyalah kolom `transmission`.</a:t>
            </a:r>
            <a:endParaRPr b="0" i="0" sz="1800" u="none" cap="none" strike="noStrike">
              <a:solidFill>
                <a:schemeClr val="dk1"/>
              </a:solidFill>
              <a:latin typeface="Arial"/>
              <a:ea typeface="Arial"/>
              <a:cs typeface="Arial"/>
              <a:sym typeface="Arial"/>
            </a:endParaRPr>
          </a:p>
          <a:p>
            <a:pPr indent="-342900" lvl="0" marL="457200" marR="0" rtl="0" algn="just">
              <a:lnSpc>
                <a:spcPct val="150000"/>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Kolom lainnya memiliki unique value </a:t>
            </a:r>
            <a:r>
              <a:rPr lang="en-US" sz="1800">
                <a:solidFill>
                  <a:schemeClr val="dk1"/>
                </a:solidFill>
              </a:rPr>
              <a:t> &gt; 20</a:t>
            </a:r>
            <a:endParaRPr b="0" i="0" sz="1800" u="none" cap="none" strike="noStrike">
              <a:solidFill>
                <a:schemeClr val="dk1"/>
              </a:solidFill>
              <a:latin typeface="Arial"/>
              <a:ea typeface="Arial"/>
              <a:cs typeface="Arial"/>
              <a:sym typeface="Arial"/>
            </a:endParaRPr>
          </a:p>
        </p:txBody>
      </p:sp>
      <p:pic>
        <p:nvPicPr>
          <p:cNvPr id="153" name="Google Shape;153;g12adc1b53cd_1_23"/>
          <p:cNvPicPr preferRelativeResize="0"/>
          <p:nvPr/>
        </p:nvPicPr>
        <p:blipFill rotWithShape="1">
          <a:blip r:embed="rId3">
            <a:alphaModFix/>
          </a:blip>
          <a:srcRect b="0" l="0" r="0" t="0"/>
          <a:stretch/>
        </p:blipFill>
        <p:spPr>
          <a:xfrm>
            <a:off x="626275" y="1435700"/>
            <a:ext cx="10939451" cy="1607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8" name="Shape 158"/>
        <p:cNvGrpSpPr/>
        <p:nvPr/>
      </p:nvGrpSpPr>
      <p:grpSpPr>
        <a:xfrm>
          <a:off x="0" y="0"/>
          <a:ext cx="0" cy="0"/>
          <a:chOff x="0" y="0"/>
          <a:chExt cx="0" cy="0"/>
        </a:xfrm>
      </p:grpSpPr>
      <p:sp>
        <p:nvSpPr>
          <p:cNvPr id="159" name="Google Shape;159;g12adc1b53cd_1_40"/>
          <p:cNvSpPr txBox="1"/>
          <p:nvPr/>
        </p:nvSpPr>
        <p:spPr>
          <a:xfrm>
            <a:off x="837445" y="1713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Exploratory Data Analysis</a:t>
            </a:r>
            <a:endParaRPr b="1" i="0" sz="3200" u="none" cap="none" strike="noStrike">
              <a:solidFill>
                <a:srgbClr val="0198A3"/>
              </a:solidFill>
              <a:latin typeface="Montserrat"/>
              <a:ea typeface="Montserrat"/>
              <a:cs typeface="Montserrat"/>
              <a:sym typeface="Montserrat"/>
            </a:endParaRPr>
          </a:p>
        </p:txBody>
      </p:sp>
      <p:sp>
        <p:nvSpPr>
          <p:cNvPr id="160" name="Google Shape;160;g12adc1b53cd_1_40"/>
          <p:cNvSpPr txBox="1"/>
          <p:nvPr/>
        </p:nvSpPr>
        <p:spPr>
          <a:xfrm>
            <a:off x="733575" y="756350"/>
            <a:ext cx="60672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35714"/>
              </a:lnSpc>
              <a:spcBef>
                <a:spcPts val="0"/>
              </a:spcBef>
              <a:spcAft>
                <a:spcPts val="0"/>
              </a:spcAft>
              <a:buClr>
                <a:srgbClr val="000000"/>
              </a:buClr>
              <a:buSzPts val="1900"/>
              <a:buFont typeface="Arial"/>
              <a:buNone/>
            </a:pPr>
            <a:r>
              <a:rPr b="1" i="0" lang="en-US" sz="2100" u="none" cap="none" strike="noStrike">
                <a:solidFill>
                  <a:schemeClr val="dk1"/>
                </a:solidFill>
                <a:latin typeface="Arial"/>
                <a:ea typeface="Arial"/>
                <a:cs typeface="Arial"/>
                <a:sym typeface="Arial"/>
              </a:rPr>
              <a:t>Unique Value of Non-Numerical Features</a:t>
            </a:r>
            <a:endParaRPr b="1" i="0" sz="2100" u="none" cap="none" strike="noStrike">
              <a:solidFill>
                <a:schemeClr val="dk1"/>
              </a:solidFill>
              <a:latin typeface="Arial"/>
              <a:ea typeface="Arial"/>
              <a:cs typeface="Arial"/>
              <a:sym typeface="Arial"/>
            </a:endParaRPr>
          </a:p>
        </p:txBody>
      </p:sp>
      <p:sp>
        <p:nvSpPr>
          <p:cNvPr id="161" name="Google Shape;161;g12adc1b53cd_1_40"/>
          <p:cNvSpPr txBox="1"/>
          <p:nvPr/>
        </p:nvSpPr>
        <p:spPr>
          <a:xfrm>
            <a:off x="1575750" y="3378025"/>
            <a:ext cx="3906300" cy="461700"/>
          </a:xfrm>
          <a:prstGeom prst="rect">
            <a:avLst/>
          </a:prstGeom>
          <a:noFill/>
          <a:ln>
            <a:noFill/>
          </a:ln>
        </p:spPr>
        <p:txBody>
          <a:bodyPr anchorCtr="0" anchor="t" bIns="91425" lIns="91425" spcFirstLastPara="1" rIns="91425" wrap="square" tIns="91425">
            <a:spAutoFit/>
          </a:bodyPr>
          <a:lstStyle/>
          <a:p>
            <a:pPr indent="0" lvl="0" marL="457200" marR="0" rtl="0" algn="just">
              <a:lnSpc>
                <a:spcPct val="15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Output dari kolom make:</a:t>
            </a:r>
            <a:endParaRPr b="0" i="0" sz="1800" u="none" cap="none" strike="noStrike">
              <a:solidFill>
                <a:schemeClr val="dk1"/>
              </a:solidFill>
              <a:latin typeface="Arial"/>
              <a:ea typeface="Arial"/>
              <a:cs typeface="Arial"/>
              <a:sym typeface="Arial"/>
            </a:endParaRPr>
          </a:p>
        </p:txBody>
      </p:sp>
      <p:pic>
        <p:nvPicPr>
          <p:cNvPr id="162" name="Google Shape;162;g12adc1b53cd_1_40"/>
          <p:cNvPicPr preferRelativeResize="0"/>
          <p:nvPr/>
        </p:nvPicPr>
        <p:blipFill rotWithShape="1">
          <a:blip r:embed="rId3">
            <a:alphaModFix/>
          </a:blip>
          <a:srcRect b="0" l="0" r="0" t="0"/>
          <a:stretch/>
        </p:blipFill>
        <p:spPr>
          <a:xfrm>
            <a:off x="495300" y="1201325"/>
            <a:ext cx="6067201" cy="1731728"/>
          </a:xfrm>
          <a:prstGeom prst="rect">
            <a:avLst/>
          </a:prstGeom>
          <a:noFill/>
          <a:ln>
            <a:noFill/>
          </a:ln>
        </p:spPr>
      </p:pic>
      <p:pic>
        <p:nvPicPr>
          <p:cNvPr id="163" name="Google Shape;163;g12adc1b53cd_1_40"/>
          <p:cNvPicPr preferRelativeResize="0"/>
          <p:nvPr/>
        </p:nvPicPr>
        <p:blipFill rotWithShape="1">
          <a:blip r:embed="rId4">
            <a:alphaModFix/>
          </a:blip>
          <a:srcRect b="0" l="0" r="0" t="0"/>
          <a:stretch/>
        </p:blipFill>
        <p:spPr>
          <a:xfrm>
            <a:off x="575050" y="3936025"/>
            <a:ext cx="7268800" cy="2491450"/>
          </a:xfrm>
          <a:prstGeom prst="rect">
            <a:avLst/>
          </a:prstGeom>
          <a:noFill/>
          <a:ln>
            <a:noFill/>
          </a:ln>
        </p:spPr>
      </p:pic>
      <p:sp>
        <p:nvSpPr>
          <p:cNvPr id="164" name="Google Shape;164;g12adc1b53cd_1_40"/>
          <p:cNvSpPr txBox="1"/>
          <p:nvPr/>
        </p:nvSpPr>
        <p:spPr>
          <a:xfrm>
            <a:off x="7915225" y="4264613"/>
            <a:ext cx="4157400" cy="1589700"/>
          </a:xfrm>
          <a:prstGeom prst="rect">
            <a:avLst/>
          </a:prstGeom>
          <a:noFill/>
          <a:ln>
            <a:noFill/>
          </a:ln>
        </p:spPr>
        <p:txBody>
          <a:bodyPr anchorCtr="0" anchor="t" bIns="91425" lIns="91425" spcFirstLastPara="1" rIns="91425" wrap="square" tIns="91425">
            <a:spAutoFit/>
          </a:bodyPr>
          <a:lstStyle/>
          <a:p>
            <a:pPr indent="0" lvl="0" marL="0" marR="0" rtl="0" algn="just">
              <a:lnSpc>
                <a:spcPct val="135714"/>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Pengamatan di kolom `make`:</a:t>
            </a:r>
            <a:endParaRPr b="0" i="0" sz="1800" u="none" cap="none" strike="noStrike">
              <a:solidFill>
                <a:schemeClr val="dk1"/>
              </a:solidFill>
              <a:latin typeface="Arial"/>
              <a:ea typeface="Arial"/>
              <a:cs typeface="Arial"/>
              <a:sym typeface="Arial"/>
            </a:endParaRPr>
          </a:p>
          <a:p>
            <a:pPr indent="0" lvl="0" marL="0" marR="0" rtl="0" algn="just">
              <a:lnSpc>
                <a:spcPct val="135714"/>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Ada entri yang tidak konsisten penamaannya, contohnya: Kia dan kia; Porsche dan porsche; dll.</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9" name="Shape 169"/>
        <p:cNvGrpSpPr/>
        <p:nvPr/>
      </p:nvGrpSpPr>
      <p:grpSpPr>
        <a:xfrm>
          <a:off x="0" y="0"/>
          <a:ext cx="0" cy="0"/>
          <a:chOff x="0" y="0"/>
          <a:chExt cx="0" cy="0"/>
        </a:xfrm>
      </p:grpSpPr>
      <p:sp>
        <p:nvSpPr>
          <p:cNvPr id="170" name="Google Shape;170;g12adc1b53cd_1_53"/>
          <p:cNvSpPr txBox="1"/>
          <p:nvPr/>
        </p:nvSpPr>
        <p:spPr>
          <a:xfrm>
            <a:off x="837445" y="1713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Exploratory Data Analysis</a:t>
            </a:r>
            <a:endParaRPr b="1" i="0" sz="3200" u="none" cap="none" strike="noStrike">
              <a:solidFill>
                <a:srgbClr val="0198A3"/>
              </a:solidFill>
              <a:latin typeface="Montserrat"/>
              <a:ea typeface="Montserrat"/>
              <a:cs typeface="Montserrat"/>
              <a:sym typeface="Montserrat"/>
            </a:endParaRPr>
          </a:p>
        </p:txBody>
      </p:sp>
      <p:sp>
        <p:nvSpPr>
          <p:cNvPr id="171" name="Google Shape;171;g12adc1b53cd_1_53"/>
          <p:cNvSpPr txBox="1"/>
          <p:nvPr/>
        </p:nvSpPr>
        <p:spPr>
          <a:xfrm>
            <a:off x="3591075" y="756350"/>
            <a:ext cx="6067200" cy="507900"/>
          </a:xfrm>
          <a:prstGeom prst="rect">
            <a:avLst/>
          </a:prstGeom>
          <a:noFill/>
          <a:ln>
            <a:noFill/>
          </a:ln>
        </p:spPr>
        <p:txBody>
          <a:bodyPr anchorCtr="0" anchor="t" bIns="91425" lIns="91425" spcFirstLastPara="1" rIns="91425" wrap="square" tIns="91425">
            <a:spAutoFit/>
          </a:bodyPr>
          <a:lstStyle/>
          <a:p>
            <a:pPr indent="0" lvl="0" marL="0" marR="0" rtl="0" algn="ctr">
              <a:lnSpc>
                <a:spcPct val="135714"/>
              </a:lnSpc>
              <a:spcBef>
                <a:spcPts val="0"/>
              </a:spcBef>
              <a:spcAft>
                <a:spcPts val="0"/>
              </a:spcAft>
              <a:buClr>
                <a:srgbClr val="000000"/>
              </a:buClr>
              <a:buSzPts val="1900"/>
              <a:buFont typeface="Arial"/>
              <a:buNone/>
            </a:pPr>
            <a:r>
              <a:rPr b="1" i="0" lang="en-US" sz="2100" u="none" cap="none" strike="noStrike">
                <a:solidFill>
                  <a:schemeClr val="dk1"/>
                </a:solidFill>
                <a:latin typeface="Arial"/>
                <a:ea typeface="Arial"/>
                <a:cs typeface="Arial"/>
                <a:sym typeface="Arial"/>
              </a:rPr>
              <a:t>Unique Value of Non-Numerical Features</a:t>
            </a:r>
            <a:endParaRPr b="1" i="0" sz="2100" u="none" cap="none" strike="noStrike">
              <a:solidFill>
                <a:schemeClr val="dk1"/>
              </a:solidFill>
              <a:latin typeface="Arial"/>
              <a:ea typeface="Arial"/>
              <a:cs typeface="Arial"/>
              <a:sym typeface="Arial"/>
            </a:endParaRPr>
          </a:p>
        </p:txBody>
      </p:sp>
      <p:sp>
        <p:nvSpPr>
          <p:cNvPr id="172" name="Google Shape;172;g12adc1b53cd_1_53"/>
          <p:cNvSpPr txBox="1"/>
          <p:nvPr/>
        </p:nvSpPr>
        <p:spPr>
          <a:xfrm>
            <a:off x="571450" y="1264250"/>
            <a:ext cx="11258700" cy="5371800"/>
          </a:xfrm>
          <a:prstGeom prst="rect">
            <a:avLst/>
          </a:prstGeom>
          <a:noFill/>
          <a:ln>
            <a:noFill/>
          </a:ln>
        </p:spPr>
        <p:txBody>
          <a:bodyPr anchorCtr="0" anchor="t" bIns="91425" lIns="91425" spcFirstLastPara="1" rIns="91425" wrap="square" tIns="91425">
            <a:spAutoFit/>
          </a:bodyPr>
          <a:lstStyle/>
          <a:p>
            <a:pPr indent="0" lvl="0" marL="0" marR="0" rtl="0" algn="just">
              <a:lnSpc>
                <a:spcPct val="135714"/>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Hasil Pengamatan:</a:t>
            </a:r>
            <a:endParaRPr b="1" i="0" sz="1400" u="none" cap="none" strike="noStrike">
              <a:solidFill>
                <a:schemeClr val="dk1"/>
              </a:solidFill>
              <a:latin typeface="Arial"/>
              <a:ea typeface="Arial"/>
              <a:cs typeface="Arial"/>
              <a:sym typeface="Arial"/>
            </a:endParaRPr>
          </a:p>
          <a:p>
            <a:pPr indent="-317500" lvl="0" marL="457200" marR="0" rtl="0" algn="l">
              <a:lnSpc>
                <a:spcPct val="135714"/>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kolom `model`:</a:t>
            </a:r>
            <a:endParaRPr b="0" i="0" sz="1400" u="none" cap="none" strike="noStrike">
              <a:solidFill>
                <a:schemeClr val="dk1"/>
              </a:solidFill>
              <a:latin typeface="Arial"/>
              <a:ea typeface="Arial"/>
              <a:cs typeface="Arial"/>
              <a:sym typeface="Arial"/>
            </a:endParaRPr>
          </a:p>
          <a:p>
            <a:pPr indent="0" lvl="0" marL="457200" marR="0" rtl="0" algn="l">
              <a:lnSpc>
                <a:spcPct val="135714"/>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Ada entri yang tidak konsisten penamaannya, contohnya: Impala dan impala; Camaro dan camaro; dll.</a:t>
            </a:r>
            <a:endParaRPr b="0" i="0" sz="1400" u="none" cap="none" strike="noStrike">
              <a:solidFill>
                <a:schemeClr val="dk1"/>
              </a:solidFill>
              <a:latin typeface="Arial"/>
              <a:ea typeface="Arial"/>
              <a:cs typeface="Arial"/>
              <a:sym typeface="Arial"/>
            </a:endParaRPr>
          </a:p>
          <a:p>
            <a:pPr indent="0" lvl="0" marL="457200" marR="0" rtl="0" algn="l">
              <a:lnSpc>
                <a:spcPct val="135714"/>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Ada entri yang penamaannya spesifik dan tidak spesifik, contohnya: Impala dan Impala Limited.</a:t>
            </a:r>
            <a:endParaRPr b="0" i="0" sz="1400" u="none" cap="none" strike="noStrike">
              <a:solidFill>
                <a:schemeClr val="dk1"/>
              </a:solidFill>
              <a:latin typeface="Arial"/>
              <a:ea typeface="Arial"/>
              <a:cs typeface="Arial"/>
              <a:sym typeface="Arial"/>
            </a:endParaRPr>
          </a:p>
          <a:p>
            <a:pPr indent="-317500" lvl="0" marL="457200" marR="0" rtl="0" algn="l">
              <a:lnSpc>
                <a:spcPct val="135714"/>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kolom `body`:</a:t>
            </a:r>
            <a:endParaRPr b="0" i="0" sz="1400" u="none" cap="none" strike="noStrike">
              <a:solidFill>
                <a:schemeClr val="dk1"/>
              </a:solidFill>
              <a:latin typeface="Arial"/>
              <a:ea typeface="Arial"/>
              <a:cs typeface="Arial"/>
              <a:sym typeface="Arial"/>
            </a:endParaRPr>
          </a:p>
          <a:p>
            <a:pPr indent="0" lvl="0" marL="457200" marR="0" rtl="0" algn="l">
              <a:lnSpc>
                <a:spcPct val="135714"/>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Ada entri yang tidak konsisten penamaannya, contohnya: SUV dan suv; Camaro dan camaro; dll.</a:t>
            </a:r>
            <a:endParaRPr b="0" i="0" sz="1400" u="none" cap="none" strike="noStrike">
              <a:solidFill>
                <a:schemeClr val="dk1"/>
              </a:solidFill>
              <a:latin typeface="Arial"/>
              <a:ea typeface="Arial"/>
              <a:cs typeface="Arial"/>
              <a:sym typeface="Arial"/>
            </a:endParaRPr>
          </a:p>
          <a:p>
            <a:pPr indent="0" lvl="0" marL="457200" marR="0" rtl="0" algn="l">
              <a:lnSpc>
                <a:spcPct val="135714"/>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Ada entri yg body-nya spesifik pakai seri dan ada yang umum saja, contohnya: convertible dan q60 convertible; Sedan dan sedan.</a:t>
            </a:r>
            <a:endParaRPr b="0" i="0" sz="1400" u="none" cap="none" strike="noStrike">
              <a:solidFill>
                <a:schemeClr val="dk1"/>
              </a:solidFill>
              <a:latin typeface="Arial"/>
              <a:ea typeface="Arial"/>
              <a:cs typeface="Arial"/>
              <a:sym typeface="Arial"/>
            </a:endParaRPr>
          </a:p>
          <a:p>
            <a:pPr indent="-317500" lvl="0" marL="457200" marR="0" rtl="0" algn="l">
              <a:lnSpc>
                <a:spcPct val="135714"/>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kolom `trim`: di-drop.</a:t>
            </a:r>
            <a:endParaRPr b="0" i="0" sz="1400" u="none" cap="none" strike="noStrike">
              <a:solidFill>
                <a:schemeClr val="dk1"/>
              </a:solidFill>
              <a:latin typeface="Arial"/>
              <a:ea typeface="Arial"/>
              <a:cs typeface="Arial"/>
              <a:sym typeface="Arial"/>
            </a:endParaRPr>
          </a:p>
          <a:p>
            <a:pPr indent="-317500" lvl="0" marL="457200" marR="0" rtl="0" algn="l">
              <a:lnSpc>
                <a:spcPct val="135714"/>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kolom `transmission`: Aman, tidak ada masalah.</a:t>
            </a:r>
            <a:endParaRPr b="0" i="0" sz="1400" u="none" cap="none" strike="noStrike">
              <a:solidFill>
                <a:schemeClr val="dk1"/>
              </a:solidFill>
              <a:latin typeface="Arial"/>
              <a:ea typeface="Arial"/>
              <a:cs typeface="Arial"/>
              <a:sym typeface="Arial"/>
            </a:endParaRPr>
          </a:p>
          <a:p>
            <a:pPr indent="-317500" lvl="0" marL="457200" marR="0" rtl="0" algn="l">
              <a:lnSpc>
                <a:spcPct val="135714"/>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kolom `vin`: </a:t>
            </a:r>
            <a:r>
              <a:rPr b="0" i="0" lang="en-US" sz="1400" u="none" cap="none" strike="noStrike">
                <a:solidFill>
                  <a:schemeClr val="accent2"/>
                </a:solidFill>
                <a:highlight>
                  <a:srgbClr val="FFFFFF"/>
                </a:highlight>
                <a:latin typeface="Arial"/>
                <a:ea typeface="Arial"/>
                <a:cs typeface="Arial"/>
                <a:sym typeface="Arial"/>
              </a:rPr>
              <a:t>kolom ini akan di-drop</a:t>
            </a:r>
            <a:endParaRPr b="0" i="0" sz="1400" u="none" cap="none" strike="noStrike">
              <a:solidFill>
                <a:schemeClr val="dk1"/>
              </a:solidFill>
              <a:latin typeface="Arial"/>
              <a:ea typeface="Arial"/>
              <a:cs typeface="Arial"/>
              <a:sym typeface="Arial"/>
            </a:endParaRPr>
          </a:p>
          <a:p>
            <a:pPr indent="-317500" lvl="0" marL="457200" marR="0" rtl="0" algn="l">
              <a:lnSpc>
                <a:spcPct val="135714"/>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kolom `state`: Aman, tidak ada masalah.</a:t>
            </a:r>
            <a:endParaRPr b="0" i="0" sz="1400" u="none" cap="none" strike="noStrike">
              <a:solidFill>
                <a:schemeClr val="dk1"/>
              </a:solidFill>
              <a:latin typeface="Arial"/>
              <a:ea typeface="Arial"/>
              <a:cs typeface="Arial"/>
              <a:sym typeface="Arial"/>
            </a:endParaRPr>
          </a:p>
          <a:p>
            <a:pPr indent="-317500" lvl="0" marL="457200" marR="0" rtl="0" algn="l">
              <a:lnSpc>
                <a:spcPct val="135714"/>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kolom `color`:</a:t>
            </a:r>
            <a:endParaRPr b="0" i="0" sz="1400" u="none" cap="none" strike="noStrike">
              <a:solidFill>
                <a:schemeClr val="dk1"/>
              </a:solidFill>
              <a:latin typeface="Arial"/>
              <a:ea typeface="Arial"/>
              <a:cs typeface="Arial"/>
              <a:sym typeface="Arial"/>
            </a:endParaRPr>
          </a:p>
          <a:p>
            <a:pPr indent="0" lvl="0" marL="457200" marR="0" rtl="0" algn="l">
              <a:lnSpc>
                <a:spcPct val="135714"/>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Ada entri berisi </a:t>
            </a:r>
            <a:r>
              <a:rPr b="1" i="0" lang="en-US" sz="1400" u="none" cap="none" strike="noStrike">
                <a:solidFill>
                  <a:schemeClr val="dk1"/>
                </a:solidFill>
                <a:latin typeface="Arial"/>
                <a:ea typeface="Arial"/>
                <a:cs typeface="Arial"/>
                <a:sym typeface="Arial"/>
              </a:rPr>
              <a:t>**-**</a:t>
            </a:r>
            <a:r>
              <a:rPr b="0" i="0" lang="en-US" sz="1400" u="none" cap="none" strike="noStrike">
                <a:solidFill>
                  <a:schemeClr val="dk1"/>
                </a:solidFill>
                <a:latin typeface="Arial"/>
                <a:ea typeface="Arial"/>
                <a:cs typeface="Arial"/>
                <a:sym typeface="Arial"/>
              </a:rPr>
              <a:t>, mungkin untuk menandakan warna mobil yang tidak diketahui. </a:t>
            </a:r>
            <a:r>
              <a:rPr b="0" i="0" lang="en-US" sz="1400" u="none" cap="none" strike="noStrike">
                <a:solidFill>
                  <a:schemeClr val="dk1"/>
                </a:solidFill>
                <a:latin typeface="Arial"/>
                <a:ea typeface="Arial"/>
                <a:cs typeface="Arial"/>
                <a:sym typeface="Arial"/>
              </a:rPr>
              <a:t>Bisa diganti dengan </a:t>
            </a:r>
            <a:r>
              <a:rPr b="0" i="1" lang="en-US" sz="1400" u="none" cap="none" strike="noStrike">
                <a:solidFill>
                  <a:schemeClr val="dk1"/>
                </a:solidFill>
                <a:latin typeface="Arial"/>
                <a:ea typeface="Arial"/>
                <a:cs typeface="Arial"/>
                <a:sym typeface="Arial"/>
              </a:rPr>
              <a:t>*unknown*</a:t>
            </a:r>
            <a:r>
              <a:rPr b="0" i="0" lang="en-US"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a:p>
            <a:pPr indent="-317500" lvl="0" marL="457200" marR="0" rtl="0" algn="l">
              <a:lnSpc>
                <a:spcPct val="135714"/>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kolom `interior`:</a:t>
            </a:r>
            <a:endParaRPr b="0" i="0" sz="1400" u="none" cap="none" strike="noStrike">
              <a:solidFill>
                <a:schemeClr val="dk1"/>
              </a:solidFill>
              <a:latin typeface="Arial"/>
              <a:ea typeface="Arial"/>
              <a:cs typeface="Arial"/>
              <a:sym typeface="Arial"/>
            </a:endParaRPr>
          </a:p>
          <a:p>
            <a:pPr indent="0" lvl="0" marL="457200" marR="0" rtl="0" algn="l">
              <a:lnSpc>
                <a:spcPct val="135714"/>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Ada entri berisi </a:t>
            </a:r>
            <a:r>
              <a:rPr b="1" i="0" lang="en-US" sz="1400" u="none" cap="none" strike="noStrike">
                <a:solidFill>
                  <a:schemeClr val="dk1"/>
                </a:solidFill>
                <a:latin typeface="Arial"/>
                <a:ea typeface="Arial"/>
                <a:cs typeface="Arial"/>
                <a:sym typeface="Arial"/>
              </a:rPr>
              <a:t>**-**</a:t>
            </a:r>
            <a:r>
              <a:rPr b="0" i="0" lang="en-US" sz="1400" u="none" cap="none" strike="noStrike">
                <a:solidFill>
                  <a:schemeClr val="dk1"/>
                </a:solidFill>
                <a:latin typeface="Arial"/>
                <a:ea typeface="Arial"/>
                <a:cs typeface="Arial"/>
                <a:sym typeface="Arial"/>
              </a:rPr>
              <a:t>, mungkin untuk menandakan interior mobil yang tidak diketahui. Bisa diganti dengan </a:t>
            </a:r>
            <a:r>
              <a:rPr b="0" i="1" lang="en-US" sz="1400" u="none" cap="none" strike="noStrike">
                <a:solidFill>
                  <a:schemeClr val="dk1"/>
                </a:solidFill>
                <a:latin typeface="Arial"/>
                <a:ea typeface="Arial"/>
                <a:cs typeface="Arial"/>
                <a:sym typeface="Arial"/>
              </a:rPr>
              <a:t>*unknown*</a:t>
            </a:r>
            <a:r>
              <a:rPr b="0" i="0" lang="en-US"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a:p>
            <a:pPr indent="-317500" lvl="0" marL="457200" marR="0" rtl="0" algn="l">
              <a:lnSpc>
                <a:spcPct val="135714"/>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kolom `seller`: sepertinya kolom ini akan di-drop karena jumlah unique value-nya 14,264.</a:t>
            </a:r>
            <a:endParaRPr b="0" i="0" sz="1400" u="none" cap="none" strike="noStrike">
              <a:solidFill>
                <a:schemeClr val="dk1"/>
              </a:solidFill>
              <a:latin typeface="Arial"/>
              <a:ea typeface="Arial"/>
              <a:cs typeface="Arial"/>
              <a:sym typeface="Arial"/>
            </a:endParaRPr>
          </a:p>
          <a:p>
            <a:pPr indent="0" lvl="0" marL="0" marR="0" rtl="0" algn="l">
              <a:lnSpc>
                <a:spcPct val="135714"/>
              </a:lnSpc>
              <a:spcBef>
                <a:spcPts val="0"/>
              </a:spcBef>
              <a:spcAft>
                <a:spcPts val="0"/>
              </a:spcAft>
              <a:buClr>
                <a:srgbClr val="000000"/>
              </a:buClr>
              <a:buSzPts val="1400"/>
              <a:buFont typeface="Arial"/>
              <a:buNone/>
            </a:pPr>
            <a:r>
              <a:t/>
            </a:r>
            <a:endParaRPr b="1" i="0" sz="1400" u="none" cap="none" strike="noStrike">
              <a:solidFill>
                <a:srgbClr val="D4D4D4"/>
              </a:solidFill>
              <a:highlight>
                <a:srgbClr val="1E1E1E"/>
              </a:highlight>
              <a:latin typeface="Arial"/>
              <a:ea typeface="Arial"/>
              <a:cs typeface="Arial"/>
              <a:sym typeface="Arial"/>
            </a:endParaRPr>
          </a:p>
          <a:p>
            <a:pPr indent="0" lvl="0" marL="0" marR="0" rtl="0" algn="l">
              <a:lnSpc>
                <a:spcPct val="135714"/>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Kita perlu menyamakan nilai yang tidak konsisten pada setiap kolom saat berada di tahap Data Preparation.</a:t>
            </a:r>
            <a:endParaRPr b="1" i="0" sz="1400" u="none" cap="none" strike="noStrike">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128ae32b2d3_0_6"/>
          <p:cNvSpPr txBox="1"/>
          <p:nvPr/>
        </p:nvSpPr>
        <p:spPr>
          <a:xfrm>
            <a:off x="1792150" y="2758924"/>
            <a:ext cx="9155400" cy="846600"/>
          </a:xfrm>
          <a:prstGeom prst="rect">
            <a:avLst/>
          </a:prstGeom>
          <a:noFill/>
          <a:ln>
            <a:noFill/>
          </a:ln>
        </p:spPr>
        <p:txBody>
          <a:bodyPr anchorCtr="0" anchor="t" bIns="45700" lIns="91425" spcFirstLastPara="1" rIns="91425" wrap="square" tIns="45700">
            <a:spAutoFit/>
          </a:bodyPr>
          <a:lstStyle/>
          <a:p>
            <a:pPr indent="0" lvl="0" marL="0" marR="0" rtl="0" algn="ctr">
              <a:lnSpc>
                <a:spcPct val="133333"/>
              </a:lnSpc>
              <a:spcBef>
                <a:spcPts val="0"/>
              </a:spcBef>
              <a:spcAft>
                <a:spcPts val="0"/>
              </a:spcAft>
              <a:buClr>
                <a:srgbClr val="000000"/>
              </a:buClr>
              <a:buSzPts val="3600"/>
              <a:buFont typeface="Arial"/>
              <a:buNone/>
            </a:pPr>
            <a:r>
              <a:rPr b="1" i="0" lang="en-US" sz="4900" u="none" cap="none" strike="noStrike">
                <a:solidFill>
                  <a:schemeClr val="dk1"/>
                </a:solidFill>
                <a:latin typeface="Montserrat"/>
                <a:ea typeface="Montserrat"/>
                <a:cs typeface="Montserrat"/>
                <a:sym typeface="Montserrat"/>
              </a:rPr>
              <a:t>2. Univariate Analysis</a:t>
            </a:r>
            <a:endParaRPr b="1" i="0" sz="27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128ae32b2d3_0_18"/>
          <p:cNvSpPr txBox="1"/>
          <p:nvPr>
            <p:ph type="title"/>
          </p:nvPr>
        </p:nvSpPr>
        <p:spPr>
          <a:xfrm>
            <a:off x="7841350" y="612500"/>
            <a:ext cx="39351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rPr lang="en-US"/>
              <a:t>Boxplot (num)</a:t>
            </a:r>
            <a:endParaRPr b="1">
              <a:latin typeface="Montserrat"/>
              <a:ea typeface="Montserrat"/>
              <a:cs typeface="Montserrat"/>
              <a:sym typeface="Montserrat"/>
            </a:endParaRPr>
          </a:p>
        </p:txBody>
      </p:sp>
      <p:sp>
        <p:nvSpPr>
          <p:cNvPr id="184" name="Google Shape;184;g128ae32b2d3_0_18"/>
          <p:cNvSpPr txBox="1"/>
          <p:nvPr>
            <p:ph idx="1" type="body"/>
          </p:nvPr>
        </p:nvSpPr>
        <p:spPr>
          <a:xfrm>
            <a:off x="8023275" y="1536625"/>
            <a:ext cx="3753300" cy="4555200"/>
          </a:xfrm>
          <a:prstGeom prst="rect">
            <a:avLst/>
          </a:prstGeom>
          <a:noFill/>
          <a:ln>
            <a:noFill/>
          </a:ln>
        </p:spPr>
        <p:txBody>
          <a:bodyPr anchorCtr="0" anchor="t" bIns="121900" lIns="121900" spcFirstLastPara="1" rIns="121900" wrap="square" tIns="121900">
            <a:normAutofit/>
          </a:bodyPr>
          <a:lstStyle/>
          <a:p>
            <a:pPr indent="-355600" lvl="0" marL="457200" rtl="0" algn="l">
              <a:lnSpc>
                <a:spcPct val="115000"/>
              </a:lnSpc>
              <a:spcBef>
                <a:spcPts val="0"/>
              </a:spcBef>
              <a:spcAft>
                <a:spcPts val="0"/>
              </a:spcAft>
              <a:buClr>
                <a:schemeClr val="dk1"/>
              </a:buClr>
              <a:buSzPts val="2000"/>
              <a:buFont typeface="Dosis"/>
              <a:buChar char="●"/>
            </a:pPr>
            <a:r>
              <a:rPr b="1" lang="en-US" sz="2000">
                <a:latin typeface="Dosis"/>
                <a:ea typeface="Dosis"/>
                <a:cs typeface="Dosis"/>
                <a:sym typeface="Dosis"/>
              </a:rPr>
              <a:t>Terdapat outlier pada kolom “odometer” dan “sellingprice”</a:t>
            </a:r>
            <a:endParaRPr b="1" sz="2000">
              <a:latin typeface="Dosis"/>
              <a:ea typeface="Dosis"/>
              <a:cs typeface="Dosis"/>
              <a:sym typeface="Dosis"/>
            </a:endParaRPr>
          </a:p>
          <a:p>
            <a:pPr indent="-355600" lvl="0" marL="457200" rtl="0" algn="l">
              <a:lnSpc>
                <a:spcPct val="115000"/>
              </a:lnSpc>
              <a:spcBef>
                <a:spcPts val="0"/>
              </a:spcBef>
              <a:spcAft>
                <a:spcPts val="0"/>
              </a:spcAft>
              <a:buSzPts val="2000"/>
              <a:buFont typeface="Dosis"/>
              <a:buChar char="●"/>
            </a:pPr>
            <a:r>
              <a:rPr b="1" lang="en-US" sz="2000">
                <a:latin typeface="Dosis"/>
                <a:ea typeface="Dosis"/>
                <a:cs typeface="Dosis"/>
                <a:sym typeface="Dosis"/>
              </a:rPr>
              <a:t>Untuk kolom “condition” tidak menunjukkan keberadaan outlier.</a:t>
            </a:r>
            <a:endParaRPr b="1" sz="2000">
              <a:latin typeface="Dosis"/>
              <a:ea typeface="Dosis"/>
              <a:cs typeface="Dosis"/>
              <a:sym typeface="Dosis"/>
            </a:endParaRPr>
          </a:p>
          <a:p>
            <a:pPr indent="0" lvl="0" marL="457200" rtl="0" algn="l">
              <a:lnSpc>
                <a:spcPct val="115000"/>
              </a:lnSpc>
              <a:spcBef>
                <a:spcPts val="0"/>
              </a:spcBef>
              <a:spcAft>
                <a:spcPts val="0"/>
              </a:spcAft>
              <a:buSzPts val="1900"/>
              <a:buNone/>
            </a:pPr>
            <a:r>
              <a:t/>
            </a:r>
            <a:endParaRPr b="1" sz="2000">
              <a:latin typeface="Dosis"/>
              <a:ea typeface="Dosis"/>
              <a:cs typeface="Dosis"/>
              <a:sym typeface="Dosis"/>
            </a:endParaRPr>
          </a:p>
        </p:txBody>
      </p:sp>
      <p:pic>
        <p:nvPicPr>
          <p:cNvPr id="185" name="Google Shape;185;g128ae32b2d3_0_18"/>
          <p:cNvPicPr preferRelativeResize="0"/>
          <p:nvPr/>
        </p:nvPicPr>
        <p:blipFill rotWithShape="1">
          <a:blip r:embed="rId3">
            <a:alphaModFix/>
          </a:blip>
          <a:srcRect b="0" l="0" r="0" t="0"/>
          <a:stretch/>
        </p:blipFill>
        <p:spPr>
          <a:xfrm>
            <a:off x="614100" y="114625"/>
            <a:ext cx="6825850" cy="66294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g128ae32b2d3_0_0"/>
          <p:cNvPicPr preferRelativeResize="0"/>
          <p:nvPr/>
        </p:nvPicPr>
        <p:blipFill rotWithShape="1">
          <a:blip r:embed="rId3">
            <a:alphaModFix/>
          </a:blip>
          <a:srcRect b="0" l="0" r="0" t="0"/>
          <a:stretch/>
        </p:blipFill>
        <p:spPr>
          <a:xfrm>
            <a:off x="566725" y="706788"/>
            <a:ext cx="11525250" cy="5667375"/>
          </a:xfrm>
          <a:prstGeom prst="rect">
            <a:avLst/>
          </a:prstGeom>
          <a:noFill/>
          <a:ln>
            <a:noFill/>
          </a:ln>
        </p:spPr>
      </p:pic>
      <p:sp>
        <p:nvSpPr>
          <p:cNvPr id="192" name="Google Shape;192;g128ae32b2d3_0_0"/>
          <p:cNvSpPr txBox="1"/>
          <p:nvPr>
            <p:ph idx="1" type="body"/>
          </p:nvPr>
        </p:nvSpPr>
        <p:spPr>
          <a:xfrm>
            <a:off x="8300875" y="3739525"/>
            <a:ext cx="3791100" cy="2445300"/>
          </a:xfrm>
          <a:prstGeom prst="rect">
            <a:avLst/>
          </a:prstGeom>
          <a:noFill/>
          <a:ln>
            <a:noFill/>
          </a:ln>
        </p:spPr>
        <p:txBody>
          <a:bodyPr anchorCtr="0" anchor="t" bIns="121900" lIns="121900" spcFirstLastPara="1" rIns="121900" wrap="square" tIns="121900">
            <a:noAutofit/>
          </a:bodyPr>
          <a:lstStyle/>
          <a:p>
            <a:pPr indent="-317500" lvl="0" marL="457200" rtl="0" algn="just">
              <a:lnSpc>
                <a:spcPct val="115000"/>
              </a:lnSpc>
              <a:spcBef>
                <a:spcPts val="0"/>
              </a:spcBef>
              <a:spcAft>
                <a:spcPts val="0"/>
              </a:spcAft>
              <a:buSzPts val="1400"/>
              <a:buFont typeface="Arial"/>
              <a:buChar char="●"/>
            </a:pPr>
            <a:r>
              <a:rPr lang="en-US" sz="1400">
                <a:latin typeface="Arial"/>
                <a:ea typeface="Arial"/>
                <a:cs typeface="Arial"/>
                <a:sym typeface="Arial"/>
              </a:rPr>
              <a:t>Hanya kolom “condition” yang memiliki terdistribusi normal.</a:t>
            </a:r>
            <a:endParaRPr sz="1400">
              <a:latin typeface="Arial"/>
              <a:ea typeface="Arial"/>
              <a:cs typeface="Arial"/>
              <a:sym typeface="Arial"/>
            </a:endParaRPr>
          </a:p>
          <a:p>
            <a:pPr indent="-317500" lvl="0" marL="457200" rtl="0" algn="just">
              <a:lnSpc>
                <a:spcPct val="135714"/>
              </a:lnSpc>
              <a:spcBef>
                <a:spcPts val="0"/>
              </a:spcBef>
              <a:spcAft>
                <a:spcPts val="0"/>
              </a:spcAft>
              <a:buSzPts val="1400"/>
              <a:buFont typeface="Arial"/>
              <a:buChar char="●"/>
            </a:pPr>
            <a:r>
              <a:rPr lang="en-US" sz="1400">
                <a:latin typeface="Arial"/>
                <a:ea typeface="Arial"/>
                <a:cs typeface="Arial"/>
                <a:sym typeface="Arial"/>
              </a:rPr>
              <a:t>Kolom yang distribusinya right skewed: `odometer`, `mmr`, `sellingprice`. Semua feature ini perlu di-handle saat Data Preparation, mungkin perlu dilakukan log transformation.</a:t>
            </a:r>
            <a:endParaRPr sz="1400">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g128ae32b2d3_0_11"/>
          <p:cNvPicPr preferRelativeResize="0"/>
          <p:nvPr/>
        </p:nvPicPr>
        <p:blipFill rotWithShape="1">
          <a:blip r:embed="rId3">
            <a:alphaModFix/>
          </a:blip>
          <a:srcRect b="0" l="0" r="0" t="0"/>
          <a:stretch/>
        </p:blipFill>
        <p:spPr>
          <a:xfrm>
            <a:off x="569425" y="438963"/>
            <a:ext cx="9086850" cy="2865875"/>
          </a:xfrm>
          <a:prstGeom prst="rect">
            <a:avLst/>
          </a:prstGeom>
          <a:noFill/>
          <a:ln>
            <a:noFill/>
          </a:ln>
        </p:spPr>
      </p:pic>
      <p:sp>
        <p:nvSpPr>
          <p:cNvPr id="199" name="Google Shape;199;g128ae32b2d3_0_11"/>
          <p:cNvSpPr txBox="1"/>
          <p:nvPr>
            <p:ph idx="1" type="body"/>
          </p:nvPr>
        </p:nvSpPr>
        <p:spPr>
          <a:xfrm>
            <a:off x="9846825" y="697125"/>
            <a:ext cx="2226300" cy="2435100"/>
          </a:xfrm>
          <a:prstGeom prst="rect">
            <a:avLst/>
          </a:prstGeom>
          <a:noFill/>
          <a:ln>
            <a:noFill/>
          </a:ln>
        </p:spPr>
        <p:txBody>
          <a:bodyPr anchorCtr="0" anchor="t" bIns="121900" lIns="121900" spcFirstLastPara="1" rIns="121900" wrap="square" tIns="121900">
            <a:normAutofit fontScale="77500" lnSpcReduction="10000"/>
          </a:bodyPr>
          <a:lstStyle/>
          <a:p>
            <a:pPr indent="0" lvl="0" marL="0" rtl="0" algn="l">
              <a:lnSpc>
                <a:spcPct val="115000"/>
              </a:lnSpc>
              <a:spcBef>
                <a:spcPts val="0"/>
              </a:spcBef>
              <a:spcAft>
                <a:spcPts val="0"/>
              </a:spcAft>
              <a:buSzPct val="129032"/>
              <a:buNone/>
            </a:pPr>
            <a:r>
              <a:rPr lang="en-US"/>
              <a:t>state</a:t>
            </a:r>
            <a:endParaRPr/>
          </a:p>
          <a:p>
            <a:pPr indent="-322134" lvl="0" marL="457200" rtl="0" algn="l">
              <a:lnSpc>
                <a:spcPct val="115000"/>
              </a:lnSpc>
              <a:spcBef>
                <a:spcPts val="0"/>
              </a:spcBef>
              <a:spcAft>
                <a:spcPts val="0"/>
              </a:spcAft>
              <a:buSzPct val="100000"/>
              <a:buChar char="●"/>
            </a:pPr>
            <a:r>
              <a:rPr lang="en-US"/>
              <a:t>terdapat perbedaan yang signifikan banyaknya kendaraan yang terjual di setiap kota. </a:t>
            </a:r>
            <a:endParaRPr/>
          </a:p>
          <a:p>
            <a:pPr indent="0" lvl="0" marL="457200" rtl="0" algn="l">
              <a:lnSpc>
                <a:spcPct val="115000"/>
              </a:lnSpc>
              <a:spcBef>
                <a:spcPts val="0"/>
              </a:spcBef>
              <a:spcAft>
                <a:spcPts val="0"/>
              </a:spcAft>
              <a:buSzPct val="129032"/>
              <a:buNone/>
            </a:pPr>
            <a:r>
              <a:t/>
            </a:r>
            <a:endParaRPr/>
          </a:p>
        </p:txBody>
      </p:sp>
      <p:pic>
        <p:nvPicPr>
          <p:cNvPr id="200" name="Google Shape;200;g128ae32b2d3_0_11"/>
          <p:cNvPicPr preferRelativeResize="0"/>
          <p:nvPr/>
        </p:nvPicPr>
        <p:blipFill rotWithShape="1">
          <a:blip r:embed="rId4">
            <a:alphaModFix/>
          </a:blip>
          <a:srcRect b="0" l="0" r="0" t="0"/>
          <a:stretch/>
        </p:blipFill>
        <p:spPr>
          <a:xfrm>
            <a:off x="569425" y="3489075"/>
            <a:ext cx="9141299" cy="2435204"/>
          </a:xfrm>
          <a:prstGeom prst="rect">
            <a:avLst/>
          </a:prstGeom>
          <a:noFill/>
          <a:ln>
            <a:noFill/>
          </a:ln>
        </p:spPr>
      </p:pic>
      <p:sp>
        <p:nvSpPr>
          <p:cNvPr id="201" name="Google Shape;201;g128ae32b2d3_0_11"/>
          <p:cNvSpPr txBox="1"/>
          <p:nvPr>
            <p:ph idx="1" type="body"/>
          </p:nvPr>
        </p:nvSpPr>
        <p:spPr>
          <a:xfrm>
            <a:off x="9846825" y="3645550"/>
            <a:ext cx="2226300" cy="2435100"/>
          </a:xfrm>
          <a:prstGeom prst="rect">
            <a:avLst/>
          </a:prstGeom>
          <a:noFill/>
          <a:ln>
            <a:noFill/>
          </a:ln>
        </p:spPr>
        <p:txBody>
          <a:bodyPr anchorCtr="0" anchor="t" bIns="121900" lIns="121900" spcFirstLastPara="1" rIns="121900" wrap="square" tIns="121900">
            <a:normAutofit fontScale="77500" lnSpcReduction="20000"/>
          </a:bodyPr>
          <a:lstStyle/>
          <a:p>
            <a:pPr indent="0" lvl="0" marL="0" rtl="0" algn="l">
              <a:lnSpc>
                <a:spcPct val="115000"/>
              </a:lnSpc>
              <a:spcBef>
                <a:spcPts val="0"/>
              </a:spcBef>
              <a:spcAft>
                <a:spcPts val="0"/>
              </a:spcAft>
              <a:buSzPct val="129032"/>
              <a:buNone/>
            </a:pPr>
            <a:r>
              <a:rPr lang="en-US"/>
              <a:t>color</a:t>
            </a:r>
            <a:endParaRPr/>
          </a:p>
          <a:p>
            <a:pPr indent="-322134" lvl="0" marL="457200" rtl="0" algn="l">
              <a:lnSpc>
                <a:spcPct val="115000"/>
              </a:lnSpc>
              <a:spcBef>
                <a:spcPts val="0"/>
              </a:spcBef>
              <a:spcAft>
                <a:spcPts val="0"/>
              </a:spcAft>
              <a:buSzPct val="100000"/>
              <a:buChar char="●"/>
            </a:pPr>
            <a:r>
              <a:rPr lang="en-US"/>
              <a:t>warna favorit konsumen adalah warna umum, sedangkan warna-warna unik lebih sedikit peminat.</a:t>
            </a:r>
            <a:endParaRPr/>
          </a:p>
          <a:p>
            <a:pPr indent="0" lvl="0" marL="457200" rtl="0" algn="l">
              <a:lnSpc>
                <a:spcPct val="115000"/>
              </a:lnSpc>
              <a:spcBef>
                <a:spcPts val="0"/>
              </a:spcBef>
              <a:spcAft>
                <a:spcPts val="0"/>
              </a:spcAft>
              <a:buSzPct val="129032"/>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2"/>
          <p:cNvSpPr txBox="1"/>
          <p:nvPr/>
        </p:nvSpPr>
        <p:spPr>
          <a:xfrm>
            <a:off x="807020" y="34569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Kelompok ber7an</a:t>
            </a:r>
            <a:endParaRPr b="1" i="0" sz="3200" u="none" cap="none" strike="noStrike">
              <a:solidFill>
                <a:srgbClr val="0198A3"/>
              </a:solidFill>
              <a:latin typeface="Montserrat"/>
              <a:ea typeface="Montserrat"/>
              <a:cs typeface="Montserrat"/>
              <a:sym typeface="Montserrat"/>
            </a:endParaRPr>
          </a:p>
        </p:txBody>
      </p:sp>
      <p:sp>
        <p:nvSpPr>
          <p:cNvPr id="74" name="Google Shape;74;p2"/>
          <p:cNvSpPr txBox="1"/>
          <p:nvPr/>
        </p:nvSpPr>
        <p:spPr>
          <a:xfrm>
            <a:off x="721225" y="1262900"/>
            <a:ext cx="4945200" cy="4728600"/>
          </a:xfrm>
          <a:prstGeom prst="rect">
            <a:avLst/>
          </a:prstGeom>
          <a:noFill/>
          <a:ln>
            <a:noFill/>
          </a:ln>
        </p:spPr>
        <p:txBody>
          <a:bodyPr anchorCtr="0" anchor="t" bIns="45700" lIns="91425" spcFirstLastPara="1" rIns="91425" wrap="square" tIns="45700">
            <a:spAutoFit/>
          </a:bodyPr>
          <a:lstStyle/>
          <a:p>
            <a:pPr indent="-381000" lvl="0" marL="457200" marR="0" rtl="0" algn="l">
              <a:lnSpc>
                <a:spcPct val="165000"/>
              </a:lnSpc>
              <a:spcBef>
                <a:spcPts val="0"/>
              </a:spcBef>
              <a:spcAft>
                <a:spcPts val="0"/>
              </a:spcAft>
              <a:buClr>
                <a:schemeClr val="dk1"/>
              </a:buClr>
              <a:buSzPts val="2400"/>
              <a:buFont typeface="Dosis"/>
              <a:buChar char="●"/>
            </a:pPr>
            <a:r>
              <a:rPr b="1" i="0" lang="en-US" sz="2400" u="sng" cap="none" strike="noStrike">
                <a:solidFill>
                  <a:schemeClr val="dk1"/>
                </a:solidFill>
                <a:latin typeface="Dosis"/>
                <a:ea typeface="Dosis"/>
                <a:cs typeface="Dosis"/>
                <a:sym typeface="Dosis"/>
              </a:rPr>
              <a:t>Ketua</a:t>
            </a:r>
            <a:r>
              <a:rPr b="1" i="0" lang="en-US" sz="2400" u="none" cap="none" strike="noStrike">
                <a:solidFill>
                  <a:schemeClr val="dk1"/>
                </a:solidFill>
                <a:latin typeface="Dosis"/>
                <a:ea typeface="Dosis"/>
                <a:cs typeface="Dosis"/>
                <a:sym typeface="Dosis"/>
              </a:rPr>
              <a:t>: </a:t>
            </a:r>
            <a:r>
              <a:rPr b="0" i="0" lang="en-US" sz="2400" u="none" cap="none" strike="noStrike">
                <a:solidFill>
                  <a:schemeClr val="dk1"/>
                </a:solidFill>
                <a:latin typeface="Dosis"/>
                <a:ea typeface="Dosis"/>
                <a:cs typeface="Dosis"/>
                <a:sym typeface="Dosis"/>
              </a:rPr>
              <a:t>Indra R Siregar</a:t>
            </a:r>
            <a:endParaRPr b="0" i="0" sz="1900" u="none" cap="none" strike="noStrike">
              <a:solidFill>
                <a:schemeClr val="dk1"/>
              </a:solidFill>
              <a:latin typeface="Dosis"/>
              <a:ea typeface="Dosis"/>
              <a:cs typeface="Dosis"/>
              <a:sym typeface="Dosis"/>
            </a:endParaRPr>
          </a:p>
          <a:p>
            <a:pPr indent="-381000" lvl="0" marL="457200" marR="0" rtl="0" algn="l">
              <a:lnSpc>
                <a:spcPct val="165000"/>
              </a:lnSpc>
              <a:spcBef>
                <a:spcPts val="0"/>
              </a:spcBef>
              <a:spcAft>
                <a:spcPts val="0"/>
              </a:spcAft>
              <a:buClr>
                <a:schemeClr val="dk1"/>
              </a:buClr>
              <a:buSzPts val="2400"/>
              <a:buFont typeface="Dosis"/>
              <a:buChar char="●"/>
            </a:pPr>
            <a:r>
              <a:rPr b="1" i="0" lang="en-US" sz="2400" u="sng" cap="none" strike="noStrike">
                <a:solidFill>
                  <a:schemeClr val="dk1"/>
                </a:solidFill>
                <a:latin typeface="Dosis"/>
                <a:ea typeface="Dosis"/>
                <a:cs typeface="Dosis"/>
                <a:sym typeface="Dosis"/>
              </a:rPr>
              <a:t>Anggota:</a:t>
            </a:r>
            <a:endParaRPr b="1" i="0" sz="2400" u="sng" cap="none" strike="noStrike">
              <a:solidFill>
                <a:schemeClr val="dk1"/>
              </a:solidFill>
              <a:latin typeface="Dosis"/>
              <a:ea typeface="Dosis"/>
              <a:cs typeface="Dosis"/>
              <a:sym typeface="Dosis"/>
            </a:endParaRPr>
          </a:p>
          <a:p>
            <a:pPr indent="-381000" lvl="0" marL="914400" marR="0" rtl="0" algn="l">
              <a:lnSpc>
                <a:spcPct val="165000"/>
              </a:lnSpc>
              <a:spcBef>
                <a:spcPts val="0"/>
              </a:spcBef>
              <a:spcAft>
                <a:spcPts val="0"/>
              </a:spcAft>
              <a:buClr>
                <a:schemeClr val="dk1"/>
              </a:buClr>
              <a:buSzPts val="2400"/>
              <a:buFont typeface="Dosis"/>
              <a:buAutoNum type="arabicPeriod"/>
            </a:pPr>
            <a:r>
              <a:rPr b="0" i="0" lang="en-US" sz="2400" u="none" cap="none" strike="noStrike">
                <a:solidFill>
                  <a:schemeClr val="dk1"/>
                </a:solidFill>
                <a:latin typeface="Dosis"/>
                <a:ea typeface="Dosis"/>
                <a:cs typeface="Dosis"/>
                <a:sym typeface="Dosis"/>
              </a:rPr>
              <a:t>Nadya Audina S K</a:t>
            </a:r>
            <a:endParaRPr b="0" i="0" sz="2400" u="none" cap="none" strike="noStrike">
              <a:solidFill>
                <a:schemeClr val="dk1"/>
              </a:solidFill>
              <a:latin typeface="Dosis"/>
              <a:ea typeface="Dosis"/>
              <a:cs typeface="Dosis"/>
              <a:sym typeface="Dosis"/>
            </a:endParaRPr>
          </a:p>
          <a:p>
            <a:pPr indent="-381000" lvl="0" marL="914400" marR="0" rtl="0" algn="l">
              <a:lnSpc>
                <a:spcPct val="165000"/>
              </a:lnSpc>
              <a:spcBef>
                <a:spcPts val="0"/>
              </a:spcBef>
              <a:spcAft>
                <a:spcPts val="0"/>
              </a:spcAft>
              <a:buClr>
                <a:schemeClr val="dk1"/>
              </a:buClr>
              <a:buSzPts val="2400"/>
              <a:buFont typeface="Dosis"/>
              <a:buAutoNum type="arabicPeriod"/>
            </a:pPr>
            <a:r>
              <a:rPr b="0" i="0" lang="en-US" sz="2400" u="none" cap="none" strike="noStrike">
                <a:solidFill>
                  <a:schemeClr val="dk1"/>
                </a:solidFill>
                <a:latin typeface="Dosis"/>
                <a:ea typeface="Dosis"/>
                <a:cs typeface="Dosis"/>
                <a:sym typeface="Dosis"/>
              </a:rPr>
              <a:t>Himawan Jotama</a:t>
            </a:r>
            <a:endParaRPr b="0" i="0" sz="2400" u="none" cap="none" strike="noStrike">
              <a:solidFill>
                <a:schemeClr val="dk1"/>
              </a:solidFill>
              <a:latin typeface="Dosis"/>
              <a:ea typeface="Dosis"/>
              <a:cs typeface="Dosis"/>
              <a:sym typeface="Dosis"/>
            </a:endParaRPr>
          </a:p>
          <a:p>
            <a:pPr indent="-381000" lvl="0" marL="914400" marR="0" rtl="0" algn="l">
              <a:lnSpc>
                <a:spcPct val="165000"/>
              </a:lnSpc>
              <a:spcBef>
                <a:spcPts val="0"/>
              </a:spcBef>
              <a:spcAft>
                <a:spcPts val="0"/>
              </a:spcAft>
              <a:buClr>
                <a:schemeClr val="dk1"/>
              </a:buClr>
              <a:buSzPts val="2400"/>
              <a:buFont typeface="Dosis"/>
              <a:buAutoNum type="arabicPeriod"/>
            </a:pPr>
            <a:r>
              <a:rPr b="0" i="0" lang="en-US" sz="2400" u="none" cap="none" strike="noStrike">
                <a:solidFill>
                  <a:schemeClr val="dk1"/>
                </a:solidFill>
                <a:latin typeface="Dosis"/>
                <a:ea typeface="Dosis"/>
                <a:cs typeface="Dosis"/>
                <a:sym typeface="Dosis"/>
              </a:rPr>
              <a:t>Juldan Umbu R</a:t>
            </a:r>
            <a:endParaRPr b="0" i="0" sz="2400" u="none" cap="none" strike="noStrike">
              <a:solidFill>
                <a:schemeClr val="dk1"/>
              </a:solidFill>
              <a:latin typeface="Dosis"/>
              <a:ea typeface="Dosis"/>
              <a:cs typeface="Dosis"/>
              <a:sym typeface="Dosis"/>
            </a:endParaRPr>
          </a:p>
          <a:p>
            <a:pPr indent="-381000" lvl="0" marL="914400" marR="0" rtl="0" algn="l">
              <a:lnSpc>
                <a:spcPct val="165000"/>
              </a:lnSpc>
              <a:spcBef>
                <a:spcPts val="0"/>
              </a:spcBef>
              <a:spcAft>
                <a:spcPts val="0"/>
              </a:spcAft>
              <a:buClr>
                <a:schemeClr val="dk1"/>
              </a:buClr>
              <a:buSzPts val="2400"/>
              <a:buFont typeface="Dosis"/>
              <a:buAutoNum type="arabicPeriod"/>
            </a:pPr>
            <a:r>
              <a:rPr b="0" i="0" lang="en-US" sz="2400" u="none" cap="none" strike="noStrike">
                <a:solidFill>
                  <a:schemeClr val="dk1"/>
                </a:solidFill>
                <a:latin typeface="Dosis"/>
                <a:ea typeface="Dosis"/>
                <a:cs typeface="Dosis"/>
                <a:sym typeface="Dosis"/>
              </a:rPr>
              <a:t>Zidni Fahra A </a:t>
            </a:r>
            <a:endParaRPr b="0" i="0" sz="2400" u="none" cap="none" strike="noStrike">
              <a:solidFill>
                <a:schemeClr val="dk1"/>
              </a:solidFill>
              <a:latin typeface="Dosis"/>
              <a:ea typeface="Dosis"/>
              <a:cs typeface="Dosis"/>
              <a:sym typeface="Dosis"/>
            </a:endParaRPr>
          </a:p>
          <a:p>
            <a:pPr indent="-381000" lvl="0" marL="914400" marR="0" rtl="0" algn="l">
              <a:lnSpc>
                <a:spcPct val="165000"/>
              </a:lnSpc>
              <a:spcBef>
                <a:spcPts val="0"/>
              </a:spcBef>
              <a:spcAft>
                <a:spcPts val="0"/>
              </a:spcAft>
              <a:buClr>
                <a:schemeClr val="dk1"/>
              </a:buClr>
              <a:buSzPts val="2400"/>
              <a:buFont typeface="Dosis"/>
              <a:buAutoNum type="arabicPeriod"/>
            </a:pPr>
            <a:r>
              <a:rPr b="0" i="0" lang="en-US" sz="2400" u="none" cap="none" strike="noStrike">
                <a:solidFill>
                  <a:schemeClr val="dk1"/>
                </a:solidFill>
                <a:latin typeface="Dosis"/>
                <a:ea typeface="Dosis"/>
                <a:cs typeface="Dosis"/>
                <a:sym typeface="Dosis"/>
              </a:rPr>
              <a:t>Teguh Ferdianto</a:t>
            </a:r>
            <a:endParaRPr b="0" i="0" sz="2400" u="none" cap="none" strike="noStrike">
              <a:solidFill>
                <a:schemeClr val="dk1"/>
              </a:solidFill>
              <a:latin typeface="Dosis"/>
              <a:ea typeface="Dosis"/>
              <a:cs typeface="Dosis"/>
              <a:sym typeface="Dosis"/>
            </a:endParaRPr>
          </a:p>
          <a:p>
            <a:pPr indent="-381000" lvl="0" marL="914400" marR="0" rtl="0" algn="l">
              <a:lnSpc>
                <a:spcPct val="165000"/>
              </a:lnSpc>
              <a:spcBef>
                <a:spcPts val="0"/>
              </a:spcBef>
              <a:spcAft>
                <a:spcPts val="0"/>
              </a:spcAft>
              <a:buClr>
                <a:schemeClr val="dk1"/>
              </a:buClr>
              <a:buSzPts val="2400"/>
              <a:buFont typeface="Dosis"/>
              <a:buAutoNum type="arabicPeriod"/>
            </a:pPr>
            <a:r>
              <a:rPr b="0" i="0" lang="en-US" sz="2400" u="none" cap="none" strike="noStrike">
                <a:solidFill>
                  <a:schemeClr val="dk1"/>
                </a:solidFill>
                <a:latin typeface="Dosis"/>
                <a:ea typeface="Dosis"/>
                <a:cs typeface="Dosis"/>
                <a:sym typeface="Dosis"/>
              </a:rPr>
              <a:t>Evinda Widia C</a:t>
            </a:r>
            <a:endParaRPr b="0" i="0" sz="2400" u="none" cap="none" strike="noStrike">
              <a:solidFill>
                <a:schemeClr val="dk1"/>
              </a:solidFill>
              <a:latin typeface="Dosis"/>
              <a:ea typeface="Dosis"/>
              <a:cs typeface="Dosis"/>
              <a:sym typeface="Dosi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g128ae32b2d3_0_27"/>
          <p:cNvPicPr preferRelativeResize="0"/>
          <p:nvPr/>
        </p:nvPicPr>
        <p:blipFill rotWithShape="1">
          <a:blip r:embed="rId3">
            <a:alphaModFix/>
          </a:blip>
          <a:srcRect b="0" l="0" r="0" t="0"/>
          <a:stretch/>
        </p:blipFill>
        <p:spPr>
          <a:xfrm>
            <a:off x="707181" y="617350"/>
            <a:ext cx="8287701" cy="2884575"/>
          </a:xfrm>
          <a:prstGeom prst="rect">
            <a:avLst/>
          </a:prstGeom>
          <a:noFill/>
          <a:ln>
            <a:noFill/>
          </a:ln>
        </p:spPr>
      </p:pic>
      <p:sp>
        <p:nvSpPr>
          <p:cNvPr id="208" name="Google Shape;208;g128ae32b2d3_0_27"/>
          <p:cNvSpPr txBox="1"/>
          <p:nvPr/>
        </p:nvSpPr>
        <p:spPr>
          <a:xfrm>
            <a:off x="545275" y="0"/>
            <a:ext cx="11646600" cy="4179000"/>
          </a:xfrm>
          <a:prstGeom prst="rect">
            <a:avLst/>
          </a:prstGeom>
          <a:noFill/>
          <a:ln>
            <a:noFill/>
          </a:ln>
        </p:spPr>
        <p:txBody>
          <a:bodyPr anchorCtr="0" anchor="t" bIns="45700" lIns="91425" spcFirstLastPara="1" rIns="91425" wrap="square" tIns="45700">
            <a:spAutoFit/>
          </a:bodyPr>
          <a:lstStyle/>
          <a:p>
            <a:pPr indent="-361950" lvl="0" marL="457200" marR="0" rtl="0" algn="just">
              <a:lnSpc>
                <a:spcPct val="150000"/>
              </a:lnSpc>
              <a:spcBef>
                <a:spcPts val="0"/>
              </a:spcBef>
              <a:spcAft>
                <a:spcPts val="0"/>
              </a:spcAft>
              <a:buClr>
                <a:schemeClr val="dk1"/>
              </a:buClr>
              <a:buSzPts val="2100"/>
              <a:buFont typeface="Dosis"/>
              <a:buChar char="●"/>
            </a:pPr>
            <a:r>
              <a:rPr b="1" i="0" lang="en-US" sz="2100" u="none" cap="none" strike="noStrike">
                <a:solidFill>
                  <a:schemeClr val="dk1"/>
                </a:solidFill>
                <a:latin typeface="Dosis"/>
                <a:ea typeface="Dosis"/>
                <a:cs typeface="Dosis"/>
                <a:sym typeface="Dosis"/>
              </a:rPr>
              <a:t>Interior</a:t>
            </a:r>
            <a:endParaRPr b="1" i="0" sz="21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45720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p:txBody>
      </p:sp>
      <p:sp>
        <p:nvSpPr>
          <p:cNvPr id="209" name="Google Shape;209;g128ae32b2d3_0_27"/>
          <p:cNvSpPr txBox="1"/>
          <p:nvPr>
            <p:ph idx="1" type="body"/>
          </p:nvPr>
        </p:nvSpPr>
        <p:spPr>
          <a:xfrm>
            <a:off x="707175" y="3659850"/>
            <a:ext cx="10144200" cy="697800"/>
          </a:xfrm>
          <a:prstGeom prst="rect">
            <a:avLst/>
          </a:prstGeom>
          <a:noFill/>
          <a:ln>
            <a:noFill/>
          </a:ln>
        </p:spPr>
        <p:txBody>
          <a:bodyPr anchorCtr="0" anchor="t" bIns="121900" lIns="121900" spcFirstLastPara="1" rIns="121900" wrap="square" tIns="121900">
            <a:normAutofit/>
          </a:bodyPr>
          <a:lstStyle/>
          <a:p>
            <a:pPr indent="0" lvl="0" marL="0" rtl="0" algn="l">
              <a:lnSpc>
                <a:spcPct val="115000"/>
              </a:lnSpc>
              <a:spcBef>
                <a:spcPts val="0"/>
              </a:spcBef>
              <a:spcAft>
                <a:spcPts val="0"/>
              </a:spcAft>
              <a:buSzPts val="1900"/>
              <a:buNone/>
            </a:pPr>
            <a:r>
              <a:rPr lang="en-US"/>
              <a:t>Warna interior yang peminatnya paling banyak adalah black, gray, beige, dan tan.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1"/>
          <p:cNvSpPr txBox="1"/>
          <p:nvPr/>
        </p:nvSpPr>
        <p:spPr>
          <a:xfrm>
            <a:off x="1792150" y="2758924"/>
            <a:ext cx="9155400" cy="1056599"/>
          </a:xfrm>
          <a:prstGeom prst="rect">
            <a:avLst/>
          </a:prstGeom>
          <a:noFill/>
          <a:ln>
            <a:noFill/>
          </a:ln>
        </p:spPr>
        <p:txBody>
          <a:bodyPr anchorCtr="0" anchor="t" bIns="45700" lIns="91425" spcFirstLastPara="1" rIns="91425" wrap="square" tIns="45700">
            <a:spAutoFit/>
          </a:bodyPr>
          <a:lstStyle/>
          <a:p>
            <a:pPr indent="0" lvl="0" marL="0" marR="0" rtl="0" algn="ctr">
              <a:lnSpc>
                <a:spcPct val="133333"/>
              </a:lnSpc>
              <a:spcBef>
                <a:spcPts val="0"/>
              </a:spcBef>
              <a:spcAft>
                <a:spcPts val="0"/>
              </a:spcAft>
              <a:buClr>
                <a:srgbClr val="000000"/>
              </a:buClr>
              <a:buSzPts val="3600"/>
              <a:buFont typeface="Arial"/>
              <a:buNone/>
            </a:pPr>
            <a:r>
              <a:rPr b="1" i="0" lang="en-US" sz="4900" u="none" cap="none" strike="noStrike">
                <a:solidFill>
                  <a:schemeClr val="dk1"/>
                </a:solidFill>
                <a:latin typeface="Montserrat"/>
                <a:ea typeface="Montserrat"/>
                <a:cs typeface="Montserrat"/>
                <a:sym typeface="Montserrat"/>
              </a:rPr>
              <a:t>3. Multivariate Analysis</a:t>
            </a:r>
            <a:endParaRPr b="1" i="0" sz="27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2"/>
          <p:cNvSpPr txBox="1"/>
          <p:nvPr>
            <p:ph idx="1" type="body"/>
          </p:nvPr>
        </p:nvSpPr>
        <p:spPr>
          <a:xfrm>
            <a:off x="415600" y="694075"/>
            <a:ext cx="11360700" cy="5965500"/>
          </a:xfrm>
          <a:prstGeom prst="rect">
            <a:avLst/>
          </a:prstGeom>
          <a:noFill/>
          <a:ln>
            <a:noFill/>
          </a:ln>
        </p:spPr>
        <p:txBody>
          <a:bodyPr anchorCtr="0" anchor="t" bIns="121900" lIns="121900" spcFirstLastPara="1" rIns="121900" wrap="square" tIns="121900">
            <a:noAutofit/>
          </a:bodyPr>
          <a:lstStyle/>
          <a:p>
            <a:pPr indent="0" lvl="0" marL="0" rtl="0" algn="l">
              <a:lnSpc>
                <a:spcPct val="95000"/>
              </a:lnSpc>
              <a:spcBef>
                <a:spcPts val="0"/>
              </a:spcBef>
              <a:spcAft>
                <a:spcPts val="0"/>
              </a:spcAft>
              <a:buSzPts val="1900"/>
              <a:buNone/>
            </a:pPr>
            <a:r>
              <a:t/>
            </a:r>
            <a:endParaRPr b="1" sz="2029">
              <a:latin typeface="Dosis"/>
              <a:ea typeface="Dosis"/>
              <a:cs typeface="Dosis"/>
              <a:sym typeface="Dosis"/>
            </a:endParaRPr>
          </a:p>
          <a:p>
            <a:pPr indent="0" lvl="0" marL="0" rtl="0" algn="l">
              <a:lnSpc>
                <a:spcPct val="95000"/>
              </a:lnSpc>
              <a:spcBef>
                <a:spcPts val="0"/>
              </a:spcBef>
              <a:spcAft>
                <a:spcPts val="0"/>
              </a:spcAft>
              <a:buSzPts val="770"/>
              <a:buNone/>
            </a:pPr>
            <a:r>
              <a:t/>
            </a:r>
            <a:endParaRPr b="1" sz="2029">
              <a:latin typeface="Dosis"/>
              <a:ea typeface="Dosis"/>
              <a:cs typeface="Dosis"/>
              <a:sym typeface="Dosis"/>
            </a:endParaRPr>
          </a:p>
          <a:p>
            <a:pPr indent="0" lvl="0" marL="0" rtl="0" algn="l">
              <a:lnSpc>
                <a:spcPct val="95000"/>
              </a:lnSpc>
              <a:spcBef>
                <a:spcPts val="0"/>
              </a:spcBef>
              <a:spcAft>
                <a:spcPts val="0"/>
              </a:spcAft>
              <a:buSzPts val="770"/>
              <a:buNone/>
            </a:pPr>
            <a:r>
              <a:t/>
            </a:r>
            <a:endParaRPr b="1" sz="2029">
              <a:latin typeface="Dosis"/>
              <a:ea typeface="Dosis"/>
              <a:cs typeface="Dosis"/>
              <a:sym typeface="Dosis"/>
            </a:endParaRPr>
          </a:p>
          <a:p>
            <a:pPr indent="0" lvl="0" marL="0" rtl="0" algn="l">
              <a:lnSpc>
                <a:spcPct val="95000"/>
              </a:lnSpc>
              <a:spcBef>
                <a:spcPts val="0"/>
              </a:spcBef>
              <a:spcAft>
                <a:spcPts val="0"/>
              </a:spcAft>
              <a:buSzPts val="770"/>
              <a:buNone/>
            </a:pPr>
            <a:r>
              <a:t/>
            </a:r>
            <a:endParaRPr b="1" sz="2029">
              <a:latin typeface="Dosis"/>
              <a:ea typeface="Dosis"/>
              <a:cs typeface="Dosis"/>
              <a:sym typeface="Dosis"/>
            </a:endParaRPr>
          </a:p>
          <a:p>
            <a:pPr indent="0" lvl="0" marL="0" rtl="0" algn="l">
              <a:lnSpc>
                <a:spcPct val="95000"/>
              </a:lnSpc>
              <a:spcBef>
                <a:spcPts val="0"/>
              </a:spcBef>
              <a:spcAft>
                <a:spcPts val="0"/>
              </a:spcAft>
              <a:buSzPts val="770"/>
              <a:buNone/>
            </a:pPr>
            <a:r>
              <a:t/>
            </a:r>
            <a:endParaRPr b="1" sz="2029">
              <a:latin typeface="Dosis"/>
              <a:ea typeface="Dosis"/>
              <a:cs typeface="Dosis"/>
              <a:sym typeface="Dosis"/>
            </a:endParaRPr>
          </a:p>
          <a:p>
            <a:pPr indent="0" lvl="0" marL="0" rtl="0" algn="l">
              <a:lnSpc>
                <a:spcPct val="95000"/>
              </a:lnSpc>
              <a:spcBef>
                <a:spcPts val="0"/>
              </a:spcBef>
              <a:spcAft>
                <a:spcPts val="0"/>
              </a:spcAft>
              <a:buSzPts val="770"/>
              <a:buNone/>
            </a:pPr>
            <a:r>
              <a:t/>
            </a:r>
            <a:endParaRPr b="1" sz="2029">
              <a:latin typeface="Dosis"/>
              <a:ea typeface="Dosis"/>
              <a:cs typeface="Dosis"/>
              <a:sym typeface="Dosis"/>
            </a:endParaRPr>
          </a:p>
          <a:p>
            <a:pPr indent="0" lvl="0" marL="0" rtl="0" algn="l">
              <a:lnSpc>
                <a:spcPct val="95000"/>
              </a:lnSpc>
              <a:spcBef>
                <a:spcPts val="0"/>
              </a:spcBef>
              <a:spcAft>
                <a:spcPts val="0"/>
              </a:spcAft>
              <a:buSzPts val="770"/>
              <a:buNone/>
            </a:pPr>
            <a:r>
              <a:t/>
            </a:r>
            <a:endParaRPr b="1" sz="2029">
              <a:latin typeface="Dosis"/>
              <a:ea typeface="Dosis"/>
              <a:cs typeface="Dosis"/>
              <a:sym typeface="Dosis"/>
            </a:endParaRPr>
          </a:p>
          <a:p>
            <a:pPr indent="0" lvl="0" marL="0" rtl="0" algn="l">
              <a:lnSpc>
                <a:spcPct val="95000"/>
              </a:lnSpc>
              <a:spcBef>
                <a:spcPts val="0"/>
              </a:spcBef>
              <a:spcAft>
                <a:spcPts val="0"/>
              </a:spcAft>
              <a:buSzPts val="770"/>
              <a:buNone/>
            </a:pPr>
            <a:r>
              <a:t/>
            </a:r>
            <a:endParaRPr b="1" sz="2029">
              <a:latin typeface="Dosis"/>
              <a:ea typeface="Dosis"/>
              <a:cs typeface="Dosis"/>
              <a:sym typeface="Dosis"/>
            </a:endParaRPr>
          </a:p>
          <a:p>
            <a:pPr indent="0" lvl="0" marL="0" rtl="0" algn="l">
              <a:lnSpc>
                <a:spcPct val="95000"/>
              </a:lnSpc>
              <a:spcBef>
                <a:spcPts val="0"/>
              </a:spcBef>
              <a:spcAft>
                <a:spcPts val="0"/>
              </a:spcAft>
              <a:buSzPts val="770"/>
              <a:buNone/>
            </a:pPr>
            <a:r>
              <a:t/>
            </a:r>
            <a:endParaRPr b="1" sz="2029">
              <a:latin typeface="Dosis"/>
              <a:ea typeface="Dosis"/>
              <a:cs typeface="Dosis"/>
              <a:sym typeface="Dosis"/>
            </a:endParaRPr>
          </a:p>
          <a:p>
            <a:pPr indent="0" lvl="0" marL="0" rtl="0" algn="l">
              <a:lnSpc>
                <a:spcPct val="95000"/>
              </a:lnSpc>
              <a:spcBef>
                <a:spcPts val="0"/>
              </a:spcBef>
              <a:spcAft>
                <a:spcPts val="0"/>
              </a:spcAft>
              <a:buSzPts val="770"/>
              <a:buNone/>
            </a:pPr>
            <a:r>
              <a:t/>
            </a:r>
            <a:endParaRPr b="1" sz="2029">
              <a:latin typeface="Dosis"/>
              <a:ea typeface="Dosis"/>
              <a:cs typeface="Dosis"/>
              <a:sym typeface="Dosis"/>
            </a:endParaRPr>
          </a:p>
          <a:p>
            <a:pPr indent="0" lvl="0" marL="0" rtl="0" algn="l">
              <a:lnSpc>
                <a:spcPct val="95000"/>
              </a:lnSpc>
              <a:spcBef>
                <a:spcPts val="0"/>
              </a:spcBef>
              <a:spcAft>
                <a:spcPts val="0"/>
              </a:spcAft>
              <a:buSzPts val="770"/>
              <a:buNone/>
            </a:pPr>
            <a:r>
              <a:t/>
            </a:r>
            <a:endParaRPr b="1" sz="2029">
              <a:latin typeface="Dosis"/>
              <a:ea typeface="Dosis"/>
              <a:cs typeface="Dosis"/>
              <a:sym typeface="Dosis"/>
            </a:endParaRPr>
          </a:p>
          <a:p>
            <a:pPr indent="0" lvl="0" marL="0" rtl="0" algn="l">
              <a:lnSpc>
                <a:spcPct val="95000"/>
              </a:lnSpc>
              <a:spcBef>
                <a:spcPts val="0"/>
              </a:spcBef>
              <a:spcAft>
                <a:spcPts val="0"/>
              </a:spcAft>
              <a:buSzPts val="770"/>
              <a:buNone/>
            </a:pPr>
            <a:r>
              <a:t/>
            </a:r>
            <a:endParaRPr b="1" sz="2029">
              <a:latin typeface="Dosis"/>
              <a:ea typeface="Dosis"/>
              <a:cs typeface="Dosis"/>
              <a:sym typeface="Dosis"/>
            </a:endParaRPr>
          </a:p>
          <a:p>
            <a:pPr indent="0" lvl="0" marL="0" rtl="0" algn="l">
              <a:lnSpc>
                <a:spcPct val="95000"/>
              </a:lnSpc>
              <a:spcBef>
                <a:spcPts val="0"/>
              </a:spcBef>
              <a:spcAft>
                <a:spcPts val="0"/>
              </a:spcAft>
              <a:buSzPts val="770"/>
              <a:buNone/>
            </a:pPr>
            <a:r>
              <a:t/>
            </a:r>
            <a:endParaRPr b="1" sz="2029">
              <a:latin typeface="Dosis"/>
              <a:ea typeface="Dosis"/>
              <a:cs typeface="Dosis"/>
              <a:sym typeface="Dosis"/>
            </a:endParaRPr>
          </a:p>
          <a:p>
            <a:pPr indent="0" lvl="0" marL="0" rtl="0" algn="l">
              <a:lnSpc>
                <a:spcPct val="95000"/>
              </a:lnSpc>
              <a:spcBef>
                <a:spcPts val="0"/>
              </a:spcBef>
              <a:spcAft>
                <a:spcPts val="0"/>
              </a:spcAft>
              <a:buSzPts val="770"/>
              <a:buNone/>
            </a:pPr>
            <a:r>
              <a:t/>
            </a:r>
            <a:endParaRPr b="1" sz="2029">
              <a:latin typeface="Dosis"/>
              <a:ea typeface="Dosis"/>
              <a:cs typeface="Dosis"/>
              <a:sym typeface="Dosis"/>
            </a:endParaRPr>
          </a:p>
          <a:p>
            <a:pPr indent="0" lvl="0" marL="0" rtl="0" algn="l">
              <a:lnSpc>
                <a:spcPct val="95000"/>
              </a:lnSpc>
              <a:spcBef>
                <a:spcPts val="0"/>
              </a:spcBef>
              <a:spcAft>
                <a:spcPts val="0"/>
              </a:spcAft>
              <a:buSzPts val="770"/>
              <a:buNone/>
            </a:pPr>
            <a:r>
              <a:rPr b="1" lang="en-US" sz="2029">
                <a:latin typeface="Dosis"/>
                <a:ea typeface="Dosis"/>
                <a:cs typeface="Dosis"/>
                <a:sym typeface="Dosis"/>
              </a:rPr>
              <a:t>Berdasarkan heatmap diatas dapat dilihat bahwa:</a:t>
            </a:r>
            <a:endParaRPr b="1" sz="2029">
              <a:latin typeface="Dosis"/>
              <a:ea typeface="Dosis"/>
              <a:cs typeface="Dosis"/>
              <a:sym typeface="Dosis"/>
            </a:endParaRPr>
          </a:p>
          <a:p>
            <a:pPr indent="-357505" lvl="0" marL="457200" rtl="0" algn="l">
              <a:lnSpc>
                <a:spcPct val="95000"/>
              </a:lnSpc>
              <a:spcBef>
                <a:spcPts val="0"/>
              </a:spcBef>
              <a:spcAft>
                <a:spcPts val="0"/>
              </a:spcAft>
              <a:buSzPts val="2030"/>
              <a:buFont typeface="Dosis"/>
              <a:buAutoNum type="arabicPeriod"/>
            </a:pPr>
            <a:r>
              <a:rPr lang="en-US" sz="2029">
                <a:latin typeface="Dosis"/>
                <a:ea typeface="Dosis"/>
                <a:cs typeface="Dosis"/>
                <a:sym typeface="Dosis"/>
              </a:rPr>
              <a:t>Sellingprice memiliki korelasi positif yang cukup kuat dengan kolom mmr, year dan condition (strong potential feature).</a:t>
            </a:r>
            <a:endParaRPr sz="2029">
              <a:latin typeface="Dosis"/>
              <a:ea typeface="Dosis"/>
              <a:cs typeface="Dosis"/>
              <a:sym typeface="Dosis"/>
            </a:endParaRPr>
          </a:p>
          <a:p>
            <a:pPr indent="-357505" lvl="0" marL="457200" rtl="0" algn="l">
              <a:lnSpc>
                <a:spcPct val="95000"/>
              </a:lnSpc>
              <a:spcBef>
                <a:spcPts val="0"/>
              </a:spcBef>
              <a:spcAft>
                <a:spcPts val="0"/>
              </a:spcAft>
              <a:buSzPts val="2030"/>
              <a:buFont typeface="Dosis"/>
              <a:buAutoNum type="arabicPeriod"/>
            </a:pPr>
            <a:r>
              <a:rPr lang="en-US" sz="2029">
                <a:latin typeface="Dosis"/>
                <a:ea typeface="Dosis"/>
                <a:cs typeface="Dosis"/>
                <a:sym typeface="Dosis"/>
              </a:rPr>
              <a:t>Kolom sellingprice dan odometer memiliki korelasi negatif yang cukup kuat.</a:t>
            </a:r>
            <a:endParaRPr sz="2029">
              <a:latin typeface="Dosis"/>
              <a:ea typeface="Dosis"/>
              <a:cs typeface="Dosis"/>
              <a:sym typeface="Dosis"/>
            </a:endParaRPr>
          </a:p>
          <a:p>
            <a:pPr indent="-357505" lvl="0" marL="457200" rtl="0" algn="l">
              <a:lnSpc>
                <a:spcPct val="95000"/>
              </a:lnSpc>
              <a:spcBef>
                <a:spcPts val="0"/>
              </a:spcBef>
              <a:spcAft>
                <a:spcPts val="0"/>
              </a:spcAft>
              <a:buSzPts val="2030"/>
              <a:buFont typeface="Dosis"/>
              <a:buAutoNum type="arabicPeriod"/>
            </a:pPr>
            <a:r>
              <a:rPr lang="en-US" sz="2029">
                <a:latin typeface="Dosis"/>
                <a:ea typeface="Dosis"/>
                <a:cs typeface="Dosis"/>
                <a:sym typeface="Dosis"/>
              </a:rPr>
              <a:t>Kolom year memiliki korelasi yang cukup kuat dengan odometer, yakni -0.77. Hal ini menunjukkan adanya kemungkinan kedua feature ini redundan sehingga salah satunya perlu untuk di-drop.</a:t>
            </a:r>
            <a:endParaRPr sz="2029">
              <a:latin typeface="Dosis"/>
              <a:ea typeface="Dosis"/>
              <a:cs typeface="Dosis"/>
              <a:sym typeface="Dosis"/>
            </a:endParaRPr>
          </a:p>
        </p:txBody>
      </p:sp>
      <p:pic>
        <p:nvPicPr>
          <p:cNvPr id="221" name="Google Shape;221;p12"/>
          <p:cNvPicPr preferRelativeResize="0"/>
          <p:nvPr/>
        </p:nvPicPr>
        <p:blipFill rotWithShape="1">
          <a:blip r:embed="rId3">
            <a:alphaModFix/>
          </a:blip>
          <a:srcRect b="0" l="0" r="0" t="0"/>
          <a:stretch/>
        </p:blipFill>
        <p:spPr>
          <a:xfrm>
            <a:off x="6177375" y="1036625"/>
            <a:ext cx="4312075" cy="4039375"/>
          </a:xfrm>
          <a:prstGeom prst="rect">
            <a:avLst/>
          </a:prstGeom>
          <a:noFill/>
          <a:ln>
            <a:noFill/>
          </a:ln>
        </p:spPr>
      </p:pic>
      <p:sp>
        <p:nvSpPr>
          <p:cNvPr id="222" name="Google Shape;222;p12"/>
          <p:cNvSpPr/>
          <p:nvPr/>
        </p:nvSpPr>
        <p:spPr>
          <a:xfrm>
            <a:off x="6557975" y="2714625"/>
            <a:ext cx="642900" cy="600000"/>
          </a:xfrm>
          <a:prstGeom prst="rect">
            <a:avLst/>
          </a:prstGeom>
          <a:noFill/>
          <a:ln cap="flat" cmpd="sng" w="762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12"/>
          <p:cNvSpPr txBox="1"/>
          <p:nvPr/>
        </p:nvSpPr>
        <p:spPr>
          <a:xfrm>
            <a:off x="5277325" y="2814525"/>
            <a:ext cx="980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redundan</a:t>
            </a:r>
            <a:endParaRPr b="0" i="0" sz="1400" u="none" cap="none" strike="noStrike">
              <a:solidFill>
                <a:srgbClr val="000000"/>
              </a:solidFill>
              <a:latin typeface="Arial"/>
              <a:ea typeface="Arial"/>
              <a:cs typeface="Arial"/>
              <a:sym typeface="Arial"/>
            </a:endParaRPr>
          </a:p>
        </p:txBody>
      </p:sp>
      <p:sp>
        <p:nvSpPr>
          <p:cNvPr id="224" name="Google Shape;224;p12"/>
          <p:cNvSpPr txBox="1"/>
          <p:nvPr/>
        </p:nvSpPr>
        <p:spPr>
          <a:xfrm>
            <a:off x="628650" y="71425"/>
            <a:ext cx="2671800" cy="481500"/>
          </a:xfrm>
          <a:prstGeom prst="rect">
            <a:avLst/>
          </a:prstGeom>
          <a:noFill/>
          <a:ln>
            <a:noFill/>
          </a:ln>
        </p:spPr>
        <p:txBody>
          <a:bodyPr anchorCtr="0" anchor="t" bIns="91425" lIns="91425" spcFirstLastPara="1" rIns="91425" wrap="square" tIns="91425">
            <a:spAutoFit/>
          </a:bodyPr>
          <a:lstStyle/>
          <a:p>
            <a:pPr indent="0" lvl="0" marL="0" marR="0" rtl="0" algn="l">
              <a:lnSpc>
                <a:spcPct val="95000"/>
              </a:lnSpc>
              <a:spcBef>
                <a:spcPts val="0"/>
              </a:spcBef>
              <a:spcAft>
                <a:spcPts val="0"/>
              </a:spcAft>
              <a:buClr>
                <a:srgbClr val="000000"/>
              </a:buClr>
              <a:buSzPts val="2029"/>
              <a:buFont typeface="Arial"/>
              <a:buNone/>
            </a:pPr>
            <a:r>
              <a:rPr b="1" i="0" lang="en-US" sz="2029" u="none" cap="none" strike="noStrike">
                <a:solidFill>
                  <a:schemeClr val="dk1"/>
                </a:solidFill>
                <a:latin typeface="Dosis"/>
                <a:ea typeface="Dosis"/>
                <a:cs typeface="Dosis"/>
                <a:sym typeface="Dosis"/>
              </a:rPr>
              <a:t>Correlation Heatmap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3"/>
          <p:cNvSpPr txBox="1"/>
          <p:nvPr>
            <p:ph type="title"/>
          </p:nvPr>
        </p:nvSpPr>
        <p:spPr>
          <a:xfrm>
            <a:off x="354000" y="498078"/>
            <a:ext cx="5393700" cy="5766300"/>
          </a:xfrm>
          <a:prstGeom prst="rect">
            <a:avLst/>
          </a:prstGeom>
          <a:noFill/>
          <a:ln>
            <a:noFill/>
          </a:ln>
        </p:spPr>
        <p:txBody>
          <a:bodyPr anchorCtr="0" anchor="b" bIns="121900" lIns="121900" spcFirstLastPara="1" rIns="121900" wrap="square" tIns="121900">
            <a:normAutofit/>
          </a:bodyPr>
          <a:lstStyle/>
          <a:p>
            <a:pPr indent="0" lvl="0" marL="0" rtl="0" algn="l">
              <a:lnSpc>
                <a:spcPct val="100000"/>
              </a:lnSpc>
              <a:spcBef>
                <a:spcPts val="0"/>
              </a:spcBef>
              <a:spcAft>
                <a:spcPts val="0"/>
              </a:spcAft>
              <a:buSzPts val="5600"/>
              <a:buNone/>
            </a:pPr>
            <a:r>
              <a:t/>
            </a:r>
            <a:endParaRPr sz="5600"/>
          </a:p>
        </p:txBody>
      </p:sp>
      <p:sp>
        <p:nvSpPr>
          <p:cNvPr id="231" name="Google Shape;231;p13"/>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rmAutofit/>
          </a:bodyPr>
          <a:lstStyle/>
          <a:p>
            <a:pPr indent="0" lvl="0" marL="0" rtl="0" algn="l">
              <a:lnSpc>
                <a:spcPct val="115000"/>
              </a:lnSpc>
              <a:spcBef>
                <a:spcPts val="0"/>
              </a:spcBef>
              <a:spcAft>
                <a:spcPts val="0"/>
              </a:spcAft>
              <a:buSzPts val="2400"/>
              <a:buNone/>
            </a:pPr>
            <a:r>
              <a:rPr b="1" lang="en-US" sz="2000">
                <a:latin typeface="Dosis"/>
                <a:ea typeface="Dosis"/>
                <a:cs typeface="Dosis"/>
                <a:sym typeface="Dosis"/>
              </a:rPr>
              <a:t>Dari pair plot diatas dapat disimpulkan bahwa: </a:t>
            </a:r>
            <a:endParaRPr b="1" sz="2000">
              <a:latin typeface="Dosis"/>
              <a:ea typeface="Dosis"/>
              <a:cs typeface="Dosis"/>
              <a:sym typeface="Dosis"/>
            </a:endParaRPr>
          </a:p>
          <a:p>
            <a:pPr indent="-355600" lvl="0" marL="457200" rtl="0" algn="l">
              <a:lnSpc>
                <a:spcPct val="115000"/>
              </a:lnSpc>
              <a:spcBef>
                <a:spcPts val="0"/>
              </a:spcBef>
              <a:spcAft>
                <a:spcPts val="0"/>
              </a:spcAft>
              <a:buSzPts val="2000"/>
              <a:buFont typeface="Dosis"/>
              <a:buAutoNum type="arabicPeriod"/>
            </a:pPr>
            <a:r>
              <a:rPr b="1" lang="en-US" sz="2000">
                <a:latin typeface="Dosis"/>
                <a:ea typeface="Dosis"/>
                <a:cs typeface="Dosis"/>
                <a:sym typeface="Dosis"/>
              </a:rPr>
              <a:t>year di atas 2000 memiliki sellingprice yang tinggi</a:t>
            </a:r>
            <a:endParaRPr b="1" sz="2000">
              <a:latin typeface="Dosis"/>
              <a:ea typeface="Dosis"/>
              <a:cs typeface="Dosis"/>
              <a:sym typeface="Dosis"/>
            </a:endParaRPr>
          </a:p>
          <a:p>
            <a:pPr indent="-355600" lvl="0" marL="457200" rtl="0" algn="l">
              <a:lnSpc>
                <a:spcPct val="115000"/>
              </a:lnSpc>
              <a:spcBef>
                <a:spcPts val="0"/>
              </a:spcBef>
              <a:spcAft>
                <a:spcPts val="0"/>
              </a:spcAft>
              <a:buSzPts val="2000"/>
              <a:buFont typeface="Dosis"/>
              <a:buAutoNum type="arabicPeriod"/>
            </a:pPr>
            <a:r>
              <a:rPr b="1" lang="en-US" sz="2000">
                <a:latin typeface="Dosis"/>
                <a:ea typeface="Dosis"/>
                <a:cs typeface="Dosis"/>
                <a:sym typeface="Dosis"/>
              </a:rPr>
              <a:t>mobil dengan condition &gt; 3 memiliki sellingprice yang tinggi</a:t>
            </a:r>
            <a:endParaRPr b="1" sz="2000">
              <a:latin typeface="Dosis"/>
              <a:ea typeface="Dosis"/>
              <a:cs typeface="Dosis"/>
              <a:sym typeface="Dosis"/>
            </a:endParaRPr>
          </a:p>
          <a:p>
            <a:pPr indent="-355600" lvl="0" marL="457200" rtl="0" algn="l">
              <a:lnSpc>
                <a:spcPct val="115000"/>
              </a:lnSpc>
              <a:spcBef>
                <a:spcPts val="0"/>
              </a:spcBef>
              <a:spcAft>
                <a:spcPts val="0"/>
              </a:spcAft>
              <a:buSzPts val="2000"/>
              <a:buFont typeface="Dosis"/>
              <a:buAutoNum type="arabicPeriod"/>
            </a:pPr>
            <a:r>
              <a:rPr b="1" lang="en-US" sz="2000">
                <a:latin typeface="Dosis"/>
                <a:ea typeface="Dosis"/>
                <a:cs typeface="Dosis"/>
                <a:sym typeface="Dosis"/>
              </a:rPr>
              <a:t>Secara umum, semakin sedikit odometer maka sellingprice semakin tinggi</a:t>
            </a:r>
            <a:endParaRPr b="1" sz="2000">
              <a:latin typeface="Dosis"/>
              <a:ea typeface="Dosis"/>
              <a:cs typeface="Dosis"/>
              <a:sym typeface="Dosis"/>
            </a:endParaRPr>
          </a:p>
          <a:p>
            <a:pPr indent="-355600" lvl="0" marL="457200" rtl="0" algn="l">
              <a:lnSpc>
                <a:spcPct val="115000"/>
              </a:lnSpc>
              <a:spcBef>
                <a:spcPts val="0"/>
              </a:spcBef>
              <a:spcAft>
                <a:spcPts val="0"/>
              </a:spcAft>
              <a:buSzPts val="2000"/>
              <a:buFont typeface="Dosis"/>
              <a:buAutoNum type="arabicPeriod"/>
            </a:pPr>
            <a:r>
              <a:rPr b="1" lang="en-US" sz="2000">
                <a:latin typeface="Dosis"/>
                <a:ea typeface="Dosis"/>
                <a:cs typeface="Dosis"/>
                <a:sym typeface="Dosis"/>
              </a:rPr>
              <a:t>sellingprice dan mmr sangat jelas memiliki korelasi linear</a:t>
            </a:r>
            <a:endParaRPr b="1" sz="2000">
              <a:latin typeface="Dosis"/>
              <a:ea typeface="Dosis"/>
              <a:cs typeface="Dosis"/>
              <a:sym typeface="Dosis"/>
            </a:endParaRPr>
          </a:p>
        </p:txBody>
      </p:sp>
      <p:pic>
        <p:nvPicPr>
          <p:cNvPr id="232" name="Google Shape;232;p13"/>
          <p:cNvPicPr preferRelativeResize="0"/>
          <p:nvPr/>
        </p:nvPicPr>
        <p:blipFill rotWithShape="1">
          <a:blip r:embed="rId3">
            <a:alphaModFix/>
          </a:blip>
          <a:srcRect b="0" l="0" r="0" t="0"/>
          <a:stretch/>
        </p:blipFill>
        <p:spPr>
          <a:xfrm>
            <a:off x="76201" y="498075"/>
            <a:ext cx="5766301" cy="5766301"/>
          </a:xfrm>
          <a:prstGeom prst="rect">
            <a:avLst/>
          </a:prstGeom>
          <a:noFill/>
          <a:ln>
            <a:noFill/>
          </a:ln>
        </p:spPr>
      </p:pic>
      <p:sp>
        <p:nvSpPr>
          <p:cNvPr id="233" name="Google Shape;233;p13"/>
          <p:cNvSpPr/>
          <p:nvPr/>
        </p:nvSpPr>
        <p:spPr>
          <a:xfrm>
            <a:off x="1057275" y="5114925"/>
            <a:ext cx="428700" cy="1047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13"/>
          <p:cNvSpPr/>
          <p:nvPr/>
        </p:nvSpPr>
        <p:spPr>
          <a:xfrm>
            <a:off x="2076450" y="5114925"/>
            <a:ext cx="428700" cy="1047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13"/>
          <p:cNvSpPr/>
          <p:nvPr/>
        </p:nvSpPr>
        <p:spPr>
          <a:xfrm>
            <a:off x="2638425" y="5114925"/>
            <a:ext cx="295200" cy="1047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3"/>
          <p:cNvSpPr/>
          <p:nvPr/>
        </p:nvSpPr>
        <p:spPr>
          <a:xfrm>
            <a:off x="3724275" y="5114925"/>
            <a:ext cx="1019100" cy="1149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13"/>
          <p:cNvSpPr txBox="1"/>
          <p:nvPr/>
        </p:nvSpPr>
        <p:spPr>
          <a:xfrm>
            <a:off x="628650" y="71425"/>
            <a:ext cx="2671800" cy="481500"/>
          </a:xfrm>
          <a:prstGeom prst="rect">
            <a:avLst/>
          </a:prstGeom>
          <a:noFill/>
          <a:ln>
            <a:noFill/>
          </a:ln>
        </p:spPr>
        <p:txBody>
          <a:bodyPr anchorCtr="0" anchor="t" bIns="91425" lIns="91425" spcFirstLastPara="1" rIns="91425" wrap="square" tIns="91425">
            <a:spAutoFit/>
          </a:bodyPr>
          <a:lstStyle/>
          <a:p>
            <a:pPr indent="0" lvl="0" marL="0" marR="0" rtl="0" algn="l">
              <a:lnSpc>
                <a:spcPct val="95000"/>
              </a:lnSpc>
              <a:spcBef>
                <a:spcPts val="0"/>
              </a:spcBef>
              <a:spcAft>
                <a:spcPts val="0"/>
              </a:spcAft>
              <a:buClr>
                <a:srgbClr val="000000"/>
              </a:buClr>
              <a:buSzPts val="2029"/>
              <a:buFont typeface="Arial"/>
              <a:buNone/>
            </a:pPr>
            <a:r>
              <a:rPr b="1" i="0" lang="en-US" sz="2029" u="none" cap="none" strike="noStrike">
                <a:solidFill>
                  <a:schemeClr val="dk1"/>
                </a:solidFill>
                <a:latin typeface="Dosis"/>
                <a:ea typeface="Dosis"/>
                <a:cs typeface="Dosis"/>
                <a:sym typeface="Dosis"/>
              </a:rPr>
              <a:t>Pairplot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14"/>
          <p:cNvPicPr preferRelativeResize="0"/>
          <p:nvPr/>
        </p:nvPicPr>
        <p:blipFill rotWithShape="1">
          <a:blip r:embed="rId3">
            <a:alphaModFix/>
          </a:blip>
          <a:srcRect b="0" l="0" r="0" t="0"/>
          <a:stretch/>
        </p:blipFill>
        <p:spPr>
          <a:xfrm>
            <a:off x="3580425" y="542626"/>
            <a:ext cx="5288350" cy="3839675"/>
          </a:xfrm>
          <a:prstGeom prst="rect">
            <a:avLst/>
          </a:prstGeom>
          <a:noFill/>
          <a:ln>
            <a:noFill/>
          </a:ln>
        </p:spPr>
      </p:pic>
      <p:sp>
        <p:nvSpPr>
          <p:cNvPr id="244" name="Google Shape;244;p14"/>
          <p:cNvSpPr txBox="1"/>
          <p:nvPr>
            <p:ph idx="1" type="body"/>
          </p:nvPr>
        </p:nvSpPr>
        <p:spPr>
          <a:xfrm>
            <a:off x="735875" y="4443425"/>
            <a:ext cx="11126100" cy="2203200"/>
          </a:xfrm>
          <a:prstGeom prst="rect">
            <a:avLst/>
          </a:prstGeom>
          <a:noFill/>
          <a:ln>
            <a:noFill/>
          </a:ln>
        </p:spPr>
        <p:txBody>
          <a:bodyPr anchorCtr="0" anchor="t" bIns="121900" lIns="121900" spcFirstLastPara="1" rIns="121900" wrap="square" tIns="121900">
            <a:normAutofit fontScale="40000" lnSpcReduction="20000"/>
          </a:bodyPr>
          <a:lstStyle/>
          <a:p>
            <a:pPr indent="0" lvl="0" marL="457200" rtl="0" algn="just">
              <a:lnSpc>
                <a:spcPct val="150000"/>
              </a:lnSpc>
              <a:spcBef>
                <a:spcPts val="0"/>
              </a:spcBef>
              <a:spcAft>
                <a:spcPts val="0"/>
              </a:spcAft>
              <a:buSzPct val="94059"/>
              <a:buNone/>
            </a:pPr>
            <a:r>
              <a:rPr lang="en-US" sz="5050">
                <a:latin typeface="Arial"/>
                <a:ea typeface="Arial"/>
                <a:cs typeface="Arial"/>
                <a:sym typeface="Arial"/>
              </a:rPr>
              <a:t>Berdasarkan plot KDE di atas, dapat dilihat bahwa terdapat sedikit perbedaan </a:t>
            </a:r>
            <a:r>
              <a:rPr i="1" lang="en-US" sz="5050">
                <a:latin typeface="Arial"/>
                <a:ea typeface="Arial"/>
                <a:cs typeface="Arial"/>
                <a:sym typeface="Arial"/>
              </a:rPr>
              <a:t>behaviour </a:t>
            </a:r>
            <a:r>
              <a:rPr lang="en-US" sz="5050">
                <a:latin typeface="Arial"/>
                <a:ea typeface="Arial"/>
                <a:cs typeface="Arial"/>
                <a:sym typeface="Arial"/>
              </a:rPr>
              <a:t>antara transmisi automatic dan manual sehingga feature ini masih berpotensi untuk digunakan dalam pemodelan ML. Terlihat bahwa mobil dengan transmission automatic memiliki puncak distribusi yang lebih ke kanan dibandingkan puncak distribusi transmisi manual. Artinya, sellingprice dari automatic lebih tinggi dibandingkan manual.</a:t>
            </a:r>
            <a:endParaRPr b="1" sz="2000">
              <a:latin typeface="Dosis"/>
              <a:ea typeface="Dosis"/>
              <a:cs typeface="Dosis"/>
              <a:sym typeface="Dosis"/>
            </a:endParaRPr>
          </a:p>
        </p:txBody>
      </p:sp>
      <p:sp>
        <p:nvSpPr>
          <p:cNvPr id="245" name="Google Shape;245;p14"/>
          <p:cNvSpPr txBox="1"/>
          <p:nvPr/>
        </p:nvSpPr>
        <p:spPr>
          <a:xfrm>
            <a:off x="357200" y="0"/>
            <a:ext cx="8443800" cy="481500"/>
          </a:xfrm>
          <a:prstGeom prst="rect">
            <a:avLst/>
          </a:prstGeom>
          <a:noFill/>
          <a:ln>
            <a:noFill/>
          </a:ln>
        </p:spPr>
        <p:txBody>
          <a:bodyPr anchorCtr="0" anchor="t" bIns="91425" lIns="91425" spcFirstLastPara="1" rIns="91425" wrap="square" tIns="91425">
            <a:spAutoFit/>
          </a:bodyPr>
          <a:lstStyle/>
          <a:p>
            <a:pPr indent="0" lvl="0" marL="457200" marR="0" rtl="0" algn="l">
              <a:lnSpc>
                <a:spcPct val="95000"/>
              </a:lnSpc>
              <a:spcBef>
                <a:spcPts val="0"/>
              </a:spcBef>
              <a:spcAft>
                <a:spcPts val="0"/>
              </a:spcAft>
              <a:buClr>
                <a:srgbClr val="000000"/>
              </a:buClr>
              <a:buSzPts val="2029"/>
              <a:buFont typeface="Arial"/>
              <a:buNone/>
            </a:pPr>
            <a:r>
              <a:rPr b="1" i="0" lang="en-US" sz="2029" u="none" cap="none" strike="noStrike">
                <a:solidFill>
                  <a:schemeClr val="dk1"/>
                </a:solidFill>
                <a:latin typeface="Dosis"/>
                <a:ea typeface="Dosis"/>
                <a:cs typeface="Dosis"/>
                <a:sym typeface="Dosis"/>
              </a:rPr>
              <a:t>Categorical Feature vs Target: transmission vs sellingprice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15"/>
          <p:cNvSpPr txBox="1"/>
          <p:nvPr>
            <p:ph idx="1" type="body"/>
          </p:nvPr>
        </p:nvSpPr>
        <p:spPr>
          <a:xfrm>
            <a:off x="593850" y="708800"/>
            <a:ext cx="11182500" cy="5823600"/>
          </a:xfrm>
          <a:prstGeom prst="rect">
            <a:avLst/>
          </a:prstGeom>
          <a:noFill/>
          <a:ln>
            <a:noFill/>
          </a:ln>
        </p:spPr>
        <p:txBody>
          <a:bodyPr anchorCtr="0" anchor="t" bIns="121900" lIns="121900" spcFirstLastPara="1" rIns="121900" wrap="square" tIns="121900">
            <a:normAutofit/>
          </a:bodyPr>
          <a:lstStyle/>
          <a:p>
            <a:pPr indent="0" lvl="0" marL="0" rtl="0" algn="l">
              <a:lnSpc>
                <a:spcPct val="115000"/>
              </a:lnSpc>
              <a:spcBef>
                <a:spcPts val="0"/>
              </a:spcBef>
              <a:spcAft>
                <a:spcPts val="0"/>
              </a:spcAft>
              <a:buSzPts val="1900"/>
              <a:buNone/>
            </a:pPr>
            <a:r>
              <a:t/>
            </a:r>
            <a:endParaRPr b="1" sz="2000">
              <a:latin typeface="Dosis"/>
              <a:ea typeface="Dosis"/>
              <a:cs typeface="Dosis"/>
              <a:sym typeface="Dosis"/>
            </a:endParaRPr>
          </a:p>
          <a:p>
            <a:pPr indent="0" lvl="0" marL="0" rtl="0" algn="l">
              <a:lnSpc>
                <a:spcPct val="115000"/>
              </a:lnSpc>
              <a:spcBef>
                <a:spcPts val="0"/>
              </a:spcBef>
              <a:spcAft>
                <a:spcPts val="0"/>
              </a:spcAft>
              <a:buSzPts val="1900"/>
              <a:buNone/>
            </a:pPr>
            <a:r>
              <a:t/>
            </a:r>
            <a:endParaRPr b="1" sz="2000">
              <a:latin typeface="Dosis"/>
              <a:ea typeface="Dosis"/>
              <a:cs typeface="Dosis"/>
              <a:sym typeface="Dosis"/>
            </a:endParaRPr>
          </a:p>
          <a:p>
            <a:pPr indent="0" lvl="0" marL="0" rtl="0" algn="l">
              <a:lnSpc>
                <a:spcPct val="115000"/>
              </a:lnSpc>
              <a:spcBef>
                <a:spcPts val="0"/>
              </a:spcBef>
              <a:spcAft>
                <a:spcPts val="0"/>
              </a:spcAft>
              <a:buSzPts val="1900"/>
              <a:buNone/>
            </a:pPr>
            <a:r>
              <a:t/>
            </a:r>
            <a:endParaRPr b="1" sz="2000">
              <a:latin typeface="Dosis"/>
              <a:ea typeface="Dosis"/>
              <a:cs typeface="Dosis"/>
              <a:sym typeface="Dosis"/>
            </a:endParaRPr>
          </a:p>
          <a:p>
            <a:pPr indent="0" lvl="0" marL="0" rtl="0" algn="l">
              <a:lnSpc>
                <a:spcPct val="115000"/>
              </a:lnSpc>
              <a:spcBef>
                <a:spcPts val="0"/>
              </a:spcBef>
              <a:spcAft>
                <a:spcPts val="0"/>
              </a:spcAft>
              <a:buSzPts val="1900"/>
              <a:buNone/>
            </a:pPr>
            <a:r>
              <a:t/>
            </a:r>
            <a:endParaRPr b="1" sz="2000">
              <a:latin typeface="Dosis"/>
              <a:ea typeface="Dosis"/>
              <a:cs typeface="Dosis"/>
              <a:sym typeface="Dosis"/>
            </a:endParaRPr>
          </a:p>
          <a:p>
            <a:pPr indent="0" lvl="0" marL="0" rtl="0" algn="l">
              <a:lnSpc>
                <a:spcPct val="115000"/>
              </a:lnSpc>
              <a:spcBef>
                <a:spcPts val="0"/>
              </a:spcBef>
              <a:spcAft>
                <a:spcPts val="0"/>
              </a:spcAft>
              <a:buSzPts val="1900"/>
              <a:buNone/>
            </a:pPr>
            <a:r>
              <a:t/>
            </a:r>
            <a:endParaRPr b="1" sz="2000">
              <a:latin typeface="Dosis"/>
              <a:ea typeface="Dosis"/>
              <a:cs typeface="Dosis"/>
              <a:sym typeface="Dosis"/>
            </a:endParaRPr>
          </a:p>
          <a:p>
            <a:pPr indent="0" lvl="0" marL="0" rtl="0" algn="l">
              <a:lnSpc>
                <a:spcPct val="115000"/>
              </a:lnSpc>
              <a:spcBef>
                <a:spcPts val="0"/>
              </a:spcBef>
              <a:spcAft>
                <a:spcPts val="0"/>
              </a:spcAft>
              <a:buSzPts val="1900"/>
              <a:buNone/>
            </a:pPr>
            <a:r>
              <a:t/>
            </a:r>
            <a:endParaRPr b="1" sz="2000">
              <a:latin typeface="Dosis"/>
              <a:ea typeface="Dosis"/>
              <a:cs typeface="Dosis"/>
              <a:sym typeface="Dosis"/>
            </a:endParaRPr>
          </a:p>
          <a:p>
            <a:pPr indent="0" lvl="0" marL="0" rtl="0" algn="l">
              <a:lnSpc>
                <a:spcPct val="115000"/>
              </a:lnSpc>
              <a:spcBef>
                <a:spcPts val="0"/>
              </a:spcBef>
              <a:spcAft>
                <a:spcPts val="0"/>
              </a:spcAft>
              <a:buSzPts val="1900"/>
              <a:buNone/>
            </a:pPr>
            <a:r>
              <a:t/>
            </a:r>
            <a:endParaRPr b="1" sz="2000">
              <a:latin typeface="Dosis"/>
              <a:ea typeface="Dosis"/>
              <a:cs typeface="Dosis"/>
              <a:sym typeface="Dosis"/>
            </a:endParaRPr>
          </a:p>
          <a:p>
            <a:pPr indent="0" lvl="0" marL="0" rtl="0" algn="l">
              <a:lnSpc>
                <a:spcPct val="115000"/>
              </a:lnSpc>
              <a:spcBef>
                <a:spcPts val="0"/>
              </a:spcBef>
              <a:spcAft>
                <a:spcPts val="0"/>
              </a:spcAft>
              <a:buSzPts val="1900"/>
              <a:buNone/>
            </a:pPr>
            <a:r>
              <a:t/>
            </a:r>
            <a:endParaRPr b="1" sz="2000">
              <a:latin typeface="Dosis"/>
              <a:ea typeface="Dosis"/>
              <a:cs typeface="Dosis"/>
              <a:sym typeface="Dosis"/>
            </a:endParaRPr>
          </a:p>
          <a:p>
            <a:pPr indent="0" lvl="0" marL="0" rtl="0" algn="l">
              <a:lnSpc>
                <a:spcPct val="115000"/>
              </a:lnSpc>
              <a:spcBef>
                <a:spcPts val="0"/>
              </a:spcBef>
              <a:spcAft>
                <a:spcPts val="0"/>
              </a:spcAft>
              <a:buSzPts val="1900"/>
              <a:buNone/>
            </a:pPr>
            <a:r>
              <a:t/>
            </a:r>
            <a:endParaRPr b="1" sz="2000">
              <a:latin typeface="Dosis"/>
              <a:ea typeface="Dosis"/>
              <a:cs typeface="Dosis"/>
              <a:sym typeface="Dosis"/>
            </a:endParaRPr>
          </a:p>
          <a:p>
            <a:pPr indent="0" lvl="0" marL="0" rtl="0" algn="l">
              <a:lnSpc>
                <a:spcPct val="115000"/>
              </a:lnSpc>
              <a:spcBef>
                <a:spcPts val="0"/>
              </a:spcBef>
              <a:spcAft>
                <a:spcPts val="0"/>
              </a:spcAft>
              <a:buSzPts val="1900"/>
              <a:buNone/>
            </a:pPr>
            <a:r>
              <a:t/>
            </a:r>
            <a:endParaRPr b="1" sz="2000">
              <a:latin typeface="Dosis"/>
              <a:ea typeface="Dosis"/>
              <a:cs typeface="Dosis"/>
              <a:sym typeface="Dosis"/>
            </a:endParaRPr>
          </a:p>
          <a:p>
            <a:pPr indent="0" lvl="0" marL="0" rtl="0" algn="l">
              <a:lnSpc>
                <a:spcPct val="115000"/>
              </a:lnSpc>
              <a:spcBef>
                <a:spcPts val="0"/>
              </a:spcBef>
              <a:spcAft>
                <a:spcPts val="0"/>
              </a:spcAft>
              <a:buSzPts val="1900"/>
              <a:buNone/>
            </a:pPr>
            <a:r>
              <a:t/>
            </a:r>
            <a:endParaRPr b="1" sz="2000">
              <a:latin typeface="Dosis"/>
              <a:ea typeface="Dosis"/>
              <a:cs typeface="Dosis"/>
              <a:sym typeface="Dosis"/>
            </a:endParaRPr>
          </a:p>
          <a:p>
            <a:pPr indent="0" lvl="0" marL="0" rtl="0" algn="l">
              <a:lnSpc>
                <a:spcPct val="115000"/>
              </a:lnSpc>
              <a:spcBef>
                <a:spcPts val="0"/>
              </a:spcBef>
              <a:spcAft>
                <a:spcPts val="0"/>
              </a:spcAft>
              <a:buSzPts val="1900"/>
              <a:buNone/>
            </a:pPr>
            <a:r>
              <a:rPr lang="en-US" sz="2000">
                <a:latin typeface="Dosis"/>
                <a:ea typeface="Dosis"/>
                <a:cs typeface="Dosis"/>
                <a:sym typeface="Dosis"/>
              </a:rPr>
              <a:t>Dari gambar di atas dapat dilihat bahwa mobil dengan color black, white, silver, gray, blue dan red menempati 6 warna dengan penjualan terbanyak.</a:t>
            </a:r>
            <a:endParaRPr sz="2000">
              <a:latin typeface="Dosis"/>
              <a:ea typeface="Dosis"/>
              <a:cs typeface="Dosis"/>
              <a:sym typeface="Dosis"/>
            </a:endParaRPr>
          </a:p>
          <a:p>
            <a:pPr indent="0" lvl="0" marL="0" rtl="0" algn="l">
              <a:lnSpc>
                <a:spcPct val="115000"/>
              </a:lnSpc>
              <a:spcBef>
                <a:spcPts val="0"/>
              </a:spcBef>
              <a:spcAft>
                <a:spcPts val="0"/>
              </a:spcAft>
              <a:buSzPts val="1900"/>
              <a:buNone/>
            </a:pPr>
            <a:r>
              <a:rPr lang="en-US" sz="2000">
                <a:latin typeface="Dosis"/>
                <a:ea typeface="Dosis"/>
                <a:cs typeface="Dosis"/>
                <a:sym typeface="Dosis"/>
              </a:rPr>
              <a:t>Namun, sepertinya semua color sama saja efeknya terhadap sellingprice, dikarenakan puncak distribusi tidak menunjukkan perbedaan yang signifikan.</a:t>
            </a:r>
            <a:endParaRPr sz="2000">
              <a:latin typeface="Dosis"/>
              <a:ea typeface="Dosis"/>
              <a:cs typeface="Dosis"/>
              <a:sym typeface="Dosis"/>
            </a:endParaRPr>
          </a:p>
        </p:txBody>
      </p:sp>
      <p:pic>
        <p:nvPicPr>
          <p:cNvPr id="252" name="Google Shape;252;p15"/>
          <p:cNvPicPr preferRelativeResize="0"/>
          <p:nvPr/>
        </p:nvPicPr>
        <p:blipFill rotWithShape="1">
          <a:blip r:embed="rId3">
            <a:alphaModFix/>
          </a:blip>
          <a:srcRect b="0" l="0" r="0" t="0"/>
          <a:stretch/>
        </p:blipFill>
        <p:spPr>
          <a:xfrm>
            <a:off x="8398250" y="1277125"/>
            <a:ext cx="2811600" cy="2826800"/>
          </a:xfrm>
          <a:prstGeom prst="rect">
            <a:avLst/>
          </a:prstGeom>
          <a:noFill/>
          <a:ln>
            <a:noFill/>
          </a:ln>
        </p:spPr>
      </p:pic>
      <p:pic>
        <p:nvPicPr>
          <p:cNvPr id="253" name="Google Shape;253;p15"/>
          <p:cNvPicPr preferRelativeResize="0"/>
          <p:nvPr/>
        </p:nvPicPr>
        <p:blipFill rotWithShape="1">
          <a:blip r:embed="rId4">
            <a:alphaModFix/>
          </a:blip>
          <a:srcRect b="0" l="0" r="0" t="0"/>
          <a:stretch/>
        </p:blipFill>
        <p:spPr>
          <a:xfrm>
            <a:off x="3276450" y="57275"/>
            <a:ext cx="4602425" cy="4504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16"/>
          <p:cNvSpPr txBox="1"/>
          <p:nvPr>
            <p:ph idx="1" type="body"/>
          </p:nvPr>
        </p:nvSpPr>
        <p:spPr>
          <a:xfrm>
            <a:off x="415600" y="862050"/>
            <a:ext cx="11360700" cy="5631900"/>
          </a:xfrm>
          <a:prstGeom prst="rect">
            <a:avLst/>
          </a:prstGeom>
          <a:noFill/>
          <a:ln>
            <a:noFill/>
          </a:ln>
        </p:spPr>
        <p:txBody>
          <a:bodyPr anchorCtr="0" anchor="t" bIns="121900" lIns="121900" spcFirstLastPara="1" rIns="121900" wrap="square" tIns="121900">
            <a:normAutofit/>
          </a:bodyPr>
          <a:lstStyle/>
          <a:p>
            <a:pPr indent="0" lvl="0" marL="0" rtl="0" algn="l">
              <a:lnSpc>
                <a:spcPct val="115000"/>
              </a:lnSpc>
              <a:spcBef>
                <a:spcPts val="0"/>
              </a:spcBef>
              <a:spcAft>
                <a:spcPts val="0"/>
              </a:spcAft>
              <a:buSzPts val="1900"/>
              <a:buNone/>
            </a:pPr>
            <a:r>
              <a:t/>
            </a:r>
            <a:endParaRPr sz="2000">
              <a:latin typeface="Dosis"/>
              <a:ea typeface="Dosis"/>
              <a:cs typeface="Dosis"/>
              <a:sym typeface="Dosis"/>
            </a:endParaRPr>
          </a:p>
          <a:p>
            <a:pPr indent="0" lvl="0" marL="0" rtl="0" algn="l">
              <a:lnSpc>
                <a:spcPct val="115000"/>
              </a:lnSpc>
              <a:spcBef>
                <a:spcPts val="0"/>
              </a:spcBef>
              <a:spcAft>
                <a:spcPts val="0"/>
              </a:spcAft>
              <a:buSzPts val="1900"/>
              <a:buNone/>
            </a:pPr>
            <a:r>
              <a:t/>
            </a:r>
            <a:endParaRPr sz="2000">
              <a:latin typeface="Dosis"/>
              <a:ea typeface="Dosis"/>
              <a:cs typeface="Dosis"/>
              <a:sym typeface="Dosis"/>
            </a:endParaRPr>
          </a:p>
          <a:p>
            <a:pPr indent="0" lvl="0" marL="0" rtl="0" algn="l">
              <a:lnSpc>
                <a:spcPct val="115000"/>
              </a:lnSpc>
              <a:spcBef>
                <a:spcPts val="0"/>
              </a:spcBef>
              <a:spcAft>
                <a:spcPts val="0"/>
              </a:spcAft>
              <a:buSzPts val="1900"/>
              <a:buNone/>
            </a:pPr>
            <a:r>
              <a:t/>
            </a:r>
            <a:endParaRPr sz="2000">
              <a:latin typeface="Dosis"/>
              <a:ea typeface="Dosis"/>
              <a:cs typeface="Dosis"/>
              <a:sym typeface="Dosis"/>
            </a:endParaRPr>
          </a:p>
          <a:p>
            <a:pPr indent="0" lvl="0" marL="0" rtl="0" algn="l">
              <a:lnSpc>
                <a:spcPct val="115000"/>
              </a:lnSpc>
              <a:spcBef>
                <a:spcPts val="0"/>
              </a:spcBef>
              <a:spcAft>
                <a:spcPts val="0"/>
              </a:spcAft>
              <a:buSzPts val="1900"/>
              <a:buNone/>
            </a:pPr>
            <a:r>
              <a:t/>
            </a:r>
            <a:endParaRPr sz="2000">
              <a:latin typeface="Dosis"/>
              <a:ea typeface="Dosis"/>
              <a:cs typeface="Dosis"/>
              <a:sym typeface="Dosis"/>
            </a:endParaRPr>
          </a:p>
          <a:p>
            <a:pPr indent="0" lvl="0" marL="0" rtl="0" algn="l">
              <a:lnSpc>
                <a:spcPct val="115000"/>
              </a:lnSpc>
              <a:spcBef>
                <a:spcPts val="0"/>
              </a:spcBef>
              <a:spcAft>
                <a:spcPts val="0"/>
              </a:spcAft>
              <a:buSzPts val="1900"/>
              <a:buNone/>
            </a:pPr>
            <a:r>
              <a:t/>
            </a:r>
            <a:endParaRPr sz="2000">
              <a:latin typeface="Dosis"/>
              <a:ea typeface="Dosis"/>
              <a:cs typeface="Dosis"/>
              <a:sym typeface="Dosis"/>
            </a:endParaRPr>
          </a:p>
          <a:p>
            <a:pPr indent="0" lvl="0" marL="0" rtl="0" algn="l">
              <a:lnSpc>
                <a:spcPct val="115000"/>
              </a:lnSpc>
              <a:spcBef>
                <a:spcPts val="0"/>
              </a:spcBef>
              <a:spcAft>
                <a:spcPts val="0"/>
              </a:spcAft>
              <a:buSzPts val="1900"/>
              <a:buNone/>
            </a:pPr>
            <a:r>
              <a:t/>
            </a:r>
            <a:endParaRPr sz="2000">
              <a:latin typeface="Dosis"/>
              <a:ea typeface="Dosis"/>
              <a:cs typeface="Dosis"/>
              <a:sym typeface="Dosis"/>
            </a:endParaRPr>
          </a:p>
          <a:p>
            <a:pPr indent="0" lvl="0" marL="0" rtl="0" algn="l">
              <a:lnSpc>
                <a:spcPct val="115000"/>
              </a:lnSpc>
              <a:spcBef>
                <a:spcPts val="0"/>
              </a:spcBef>
              <a:spcAft>
                <a:spcPts val="0"/>
              </a:spcAft>
              <a:buSzPts val="1900"/>
              <a:buNone/>
            </a:pPr>
            <a:r>
              <a:t/>
            </a:r>
            <a:endParaRPr sz="2000">
              <a:latin typeface="Dosis"/>
              <a:ea typeface="Dosis"/>
              <a:cs typeface="Dosis"/>
              <a:sym typeface="Dosis"/>
            </a:endParaRPr>
          </a:p>
          <a:p>
            <a:pPr indent="0" lvl="0" marL="0" rtl="0" algn="l">
              <a:lnSpc>
                <a:spcPct val="115000"/>
              </a:lnSpc>
              <a:spcBef>
                <a:spcPts val="0"/>
              </a:spcBef>
              <a:spcAft>
                <a:spcPts val="0"/>
              </a:spcAft>
              <a:buSzPts val="1900"/>
              <a:buNone/>
            </a:pPr>
            <a:r>
              <a:t/>
            </a:r>
            <a:endParaRPr sz="2000">
              <a:latin typeface="Dosis"/>
              <a:ea typeface="Dosis"/>
              <a:cs typeface="Dosis"/>
              <a:sym typeface="Dosis"/>
            </a:endParaRPr>
          </a:p>
          <a:p>
            <a:pPr indent="0" lvl="0" marL="0" rtl="0" algn="l">
              <a:lnSpc>
                <a:spcPct val="115000"/>
              </a:lnSpc>
              <a:spcBef>
                <a:spcPts val="0"/>
              </a:spcBef>
              <a:spcAft>
                <a:spcPts val="0"/>
              </a:spcAft>
              <a:buSzPts val="1900"/>
              <a:buNone/>
            </a:pPr>
            <a:r>
              <a:t/>
            </a:r>
            <a:endParaRPr sz="2000">
              <a:latin typeface="Dosis"/>
              <a:ea typeface="Dosis"/>
              <a:cs typeface="Dosis"/>
              <a:sym typeface="Dosis"/>
            </a:endParaRPr>
          </a:p>
          <a:p>
            <a:pPr indent="0" lvl="0" marL="0" rtl="0" algn="l">
              <a:lnSpc>
                <a:spcPct val="115000"/>
              </a:lnSpc>
              <a:spcBef>
                <a:spcPts val="0"/>
              </a:spcBef>
              <a:spcAft>
                <a:spcPts val="0"/>
              </a:spcAft>
              <a:buSzPts val="1900"/>
              <a:buNone/>
            </a:pPr>
            <a:r>
              <a:t/>
            </a:r>
            <a:endParaRPr sz="2000">
              <a:latin typeface="Dosis"/>
              <a:ea typeface="Dosis"/>
              <a:cs typeface="Dosis"/>
              <a:sym typeface="Dosis"/>
            </a:endParaRPr>
          </a:p>
          <a:p>
            <a:pPr indent="0" lvl="0" marL="0" rtl="0" algn="l">
              <a:lnSpc>
                <a:spcPct val="115000"/>
              </a:lnSpc>
              <a:spcBef>
                <a:spcPts val="0"/>
              </a:spcBef>
              <a:spcAft>
                <a:spcPts val="0"/>
              </a:spcAft>
              <a:buSzPts val="1900"/>
              <a:buNone/>
            </a:pPr>
            <a:r>
              <a:rPr lang="en-US" sz="2000">
                <a:latin typeface="Dosis"/>
                <a:ea typeface="Dosis"/>
                <a:cs typeface="Dosis"/>
                <a:sym typeface="Dosis"/>
              </a:rPr>
              <a:t>Dari displot diatas dapat dilihat bahwa interior off-white dan black cenderung memiliki sellingprice yang tinggi (puncak distribusi berada lebih kanan dibanding yang lain) dan penjualannya juga lebih banyak dibanding warna interior yang lain.</a:t>
            </a:r>
            <a:endParaRPr sz="2000">
              <a:latin typeface="Dosis"/>
              <a:ea typeface="Dosis"/>
              <a:cs typeface="Dosis"/>
              <a:sym typeface="Dosis"/>
            </a:endParaRPr>
          </a:p>
        </p:txBody>
      </p:sp>
      <p:pic>
        <p:nvPicPr>
          <p:cNvPr id="260" name="Google Shape;260;p16"/>
          <p:cNvPicPr preferRelativeResize="0"/>
          <p:nvPr/>
        </p:nvPicPr>
        <p:blipFill rotWithShape="1">
          <a:blip r:embed="rId3">
            <a:alphaModFix/>
          </a:blip>
          <a:srcRect b="0" l="0" r="0" t="0"/>
          <a:stretch/>
        </p:blipFill>
        <p:spPr>
          <a:xfrm>
            <a:off x="513175" y="19575"/>
            <a:ext cx="5196300" cy="4463825"/>
          </a:xfrm>
          <a:prstGeom prst="rect">
            <a:avLst/>
          </a:prstGeom>
          <a:noFill/>
          <a:ln>
            <a:noFill/>
          </a:ln>
        </p:spPr>
      </p:pic>
      <p:pic>
        <p:nvPicPr>
          <p:cNvPr id="261" name="Google Shape;261;p16"/>
          <p:cNvPicPr preferRelativeResize="0"/>
          <p:nvPr/>
        </p:nvPicPr>
        <p:blipFill rotWithShape="1">
          <a:blip r:embed="rId4">
            <a:alphaModFix/>
          </a:blip>
          <a:srcRect b="0" l="0" r="0" t="0"/>
          <a:stretch/>
        </p:blipFill>
        <p:spPr>
          <a:xfrm>
            <a:off x="5709475" y="1119575"/>
            <a:ext cx="6307375" cy="2768325"/>
          </a:xfrm>
          <a:prstGeom prst="rect">
            <a:avLst/>
          </a:prstGeom>
          <a:noFill/>
          <a:ln>
            <a:noFill/>
          </a:ln>
        </p:spPr>
      </p:pic>
      <p:sp>
        <p:nvSpPr>
          <p:cNvPr id="262" name="Google Shape;262;p16"/>
          <p:cNvSpPr txBox="1"/>
          <p:nvPr/>
        </p:nvSpPr>
        <p:spPr>
          <a:xfrm>
            <a:off x="2332825" y="421425"/>
            <a:ext cx="15363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Normalisasi</a:t>
            </a:r>
            <a:endParaRPr b="1" i="0" sz="1600" u="none" cap="none" strike="noStrike">
              <a:solidFill>
                <a:srgbClr val="000000"/>
              </a:solidFill>
              <a:latin typeface="Arial"/>
              <a:ea typeface="Arial"/>
              <a:cs typeface="Arial"/>
              <a:sym typeface="Arial"/>
            </a:endParaRPr>
          </a:p>
        </p:txBody>
      </p:sp>
      <p:sp>
        <p:nvSpPr>
          <p:cNvPr id="263" name="Google Shape;263;p16"/>
          <p:cNvSpPr txBox="1"/>
          <p:nvPr/>
        </p:nvSpPr>
        <p:spPr>
          <a:xfrm>
            <a:off x="7768975" y="630875"/>
            <a:ext cx="2438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Tidak di normalisasi</a:t>
            </a:r>
            <a:endParaRPr b="1" i="0" sz="16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17"/>
          <p:cNvSpPr txBox="1"/>
          <p:nvPr/>
        </p:nvSpPr>
        <p:spPr>
          <a:xfrm>
            <a:off x="1792150" y="2758924"/>
            <a:ext cx="9155400" cy="1056599"/>
          </a:xfrm>
          <a:prstGeom prst="rect">
            <a:avLst/>
          </a:prstGeom>
          <a:noFill/>
          <a:ln>
            <a:noFill/>
          </a:ln>
        </p:spPr>
        <p:txBody>
          <a:bodyPr anchorCtr="0" anchor="t" bIns="45700" lIns="91425" spcFirstLastPara="1" rIns="91425" wrap="square" tIns="45700">
            <a:spAutoFit/>
          </a:bodyPr>
          <a:lstStyle/>
          <a:p>
            <a:pPr indent="0" lvl="0" marL="0" marR="0" rtl="0" algn="ctr">
              <a:lnSpc>
                <a:spcPct val="133333"/>
              </a:lnSpc>
              <a:spcBef>
                <a:spcPts val="0"/>
              </a:spcBef>
              <a:spcAft>
                <a:spcPts val="0"/>
              </a:spcAft>
              <a:buClr>
                <a:srgbClr val="000000"/>
              </a:buClr>
              <a:buSzPts val="3600"/>
              <a:buFont typeface="Arial"/>
              <a:buNone/>
            </a:pPr>
            <a:r>
              <a:rPr b="1" i="0" lang="en-US" sz="4900" u="none" cap="none" strike="noStrike">
                <a:solidFill>
                  <a:schemeClr val="dk1"/>
                </a:solidFill>
                <a:latin typeface="Montserrat"/>
                <a:ea typeface="Montserrat"/>
                <a:cs typeface="Montserrat"/>
                <a:sym typeface="Montserrat"/>
              </a:rPr>
              <a:t>4. BUSINESS INSIGHT</a:t>
            </a:r>
            <a:endParaRPr b="1" i="0" sz="27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18"/>
          <p:cNvSpPr txBox="1"/>
          <p:nvPr/>
        </p:nvSpPr>
        <p:spPr>
          <a:xfrm>
            <a:off x="671125" y="279400"/>
            <a:ext cx="11520900" cy="57105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2000"/>
              <a:buFont typeface="Arial"/>
              <a:buNone/>
            </a:pPr>
            <a:r>
              <a:rPr b="0" i="0" lang="en-US" sz="2000" u="none" cap="none" strike="noStrike">
                <a:solidFill>
                  <a:schemeClr val="dk1"/>
                </a:solidFill>
                <a:latin typeface="Dosis"/>
                <a:ea typeface="Dosis"/>
                <a:cs typeface="Dosis"/>
                <a:sym typeface="Dosis"/>
              </a:rPr>
              <a:t>Analisa ini kami buat untuk memahami business model pada penjualan mobil bekas di Amerika.</a:t>
            </a:r>
            <a:endParaRPr b="0" i="0" sz="2000" u="none" cap="none" strike="noStrike">
              <a:solidFill>
                <a:schemeClr val="dk1"/>
              </a:solidFill>
              <a:latin typeface="Dosis"/>
              <a:ea typeface="Dosis"/>
              <a:cs typeface="Dosis"/>
              <a:sym typeface="Dosis"/>
            </a:endParaRPr>
          </a:p>
          <a:p>
            <a:pPr indent="-355600" lvl="0" marL="457200" marR="0" rtl="0" algn="l">
              <a:lnSpc>
                <a:spcPct val="115000"/>
              </a:lnSpc>
              <a:spcBef>
                <a:spcPts val="0"/>
              </a:spcBef>
              <a:spcAft>
                <a:spcPts val="0"/>
              </a:spcAft>
              <a:buClr>
                <a:schemeClr val="dk1"/>
              </a:buClr>
              <a:buSzPts val="2000"/>
              <a:buFont typeface="Dosis"/>
              <a:buChar char="●"/>
            </a:pPr>
            <a:r>
              <a:rPr b="0" i="0" lang="en-US" sz="2000" u="none" cap="none" strike="noStrike">
                <a:solidFill>
                  <a:schemeClr val="dk1"/>
                </a:solidFill>
                <a:latin typeface="Dosis"/>
                <a:ea typeface="Dosis"/>
                <a:cs typeface="Dosis"/>
                <a:sym typeface="Dosis"/>
              </a:rPr>
              <a:t>Jumlah penjualan unit mobil bekas per tahun produksi</a:t>
            </a:r>
            <a:endParaRPr b="0" i="0" sz="2000" u="none" cap="none" strike="noStrike">
              <a:solidFill>
                <a:schemeClr val="dk1"/>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latin typeface="Dosis"/>
              <a:ea typeface="Dosis"/>
              <a:cs typeface="Dosis"/>
              <a:sym typeface="Dosis"/>
            </a:endParaRPr>
          </a:p>
          <a:p>
            <a:pPr indent="-355600" lvl="0" marL="457200" marR="0" rtl="0" algn="l">
              <a:lnSpc>
                <a:spcPct val="115000"/>
              </a:lnSpc>
              <a:spcBef>
                <a:spcPts val="0"/>
              </a:spcBef>
              <a:spcAft>
                <a:spcPts val="0"/>
              </a:spcAft>
              <a:buClr>
                <a:schemeClr val="dk1"/>
              </a:buClr>
              <a:buSzPts val="2000"/>
              <a:buFont typeface="Dosis"/>
              <a:buAutoNum type="arabicPeriod"/>
            </a:pPr>
            <a:r>
              <a:rPr b="0" i="0" lang="en-US" sz="2000" u="none" cap="none" strike="noStrike">
                <a:solidFill>
                  <a:schemeClr val="dk1"/>
                </a:solidFill>
                <a:latin typeface="Dosis"/>
                <a:ea typeface="Dosis"/>
                <a:cs typeface="Dosis"/>
                <a:sym typeface="Dosis"/>
              </a:rPr>
              <a:t>Diatas ini adalah Barplot tahun penjualan unit mobil bekas s/d Q2 2015.</a:t>
            </a:r>
            <a:endParaRPr b="0" i="0" sz="2000" u="none" cap="none" strike="noStrike">
              <a:solidFill>
                <a:schemeClr val="dk1"/>
              </a:solidFill>
              <a:latin typeface="Dosis"/>
              <a:ea typeface="Dosis"/>
              <a:cs typeface="Dosis"/>
              <a:sym typeface="Dosis"/>
            </a:endParaRPr>
          </a:p>
          <a:p>
            <a:pPr indent="-355600" lvl="0" marL="457200" marR="0" rtl="0" algn="l">
              <a:lnSpc>
                <a:spcPct val="115000"/>
              </a:lnSpc>
              <a:spcBef>
                <a:spcPts val="0"/>
              </a:spcBef>
              <a:spcAft>
                <a:spcPts val="0"/>
              </a:spcAft>
              <a:buClr>
                <a:schemeClr val="dk1"/>
              </a:buClr>
              <a:buSzPts val="2000"/>
              <a:buFont typeface="Dosis"/>
              <a:buAutoNum type="arabicPeriod"/>
            </a:pPr>
            <a:r>
              <a:rPr b="0" i="0" lang="en-US" sz="2000" u="none" cap="none" strike="noStrike">
                <a:solidFill>
                  <a:schemeClr val="dk1"/>
                </a:solidFill>
                <a:latin typeface="Dosis"/>
                <a:ea typeface="Dosis"/>
                <a:cs typeface="Dosis"/>
                <a:sym typeface="Dosis"/>
              </a:rPr>
              <a:t>Penjualan terbanyak berada di tahun 2012 sebanyak &gt; 100.000 unit, disusul mobil produksi tahun 2013 dan 2014 sebanyak &lt;100.000 unit, dimana peminat mobil antik tergolong sangat rendah dan orang lebih tertarik dengan mobil keluaran terbaru.</a:t>
            </a:r>
            <a:endParaRPr b="0" i="0" sz="2000" u="none" cap="none" strike="noStrike">
              <a:solidFill>
                <a:schemeClr val="dk1"/>
              </a:solidFill>
              <a:latin typeface="Dosis"/>
              <a:ea typeface="Dosis"/>
              <a:cs typeface="Dosis"/>
              <a:sym typeface="Dosis"/>
            </a:endParaRPr>
          </a:p>
        </p:txBody>
      </p:sp>
      <p:pic>
        <p:nvPicPr>
          <p:cNvPr id="274" name="Google Shape;274;p18"/>
          <p:cNvPicPr preferRelativeResize="0"/>
          <p:nvPr/>
        </p:nvPicPr>
        <p:blipFill rotWithShape="1">
          <a:blip r:embed="rId3">
            <a:alphaModFix/>
          </a:blip>
          <a:srcRect b="0" l="0" r="0" t="0"/>
          <a:stretch/>
        </p:blipFill>
        <p:spPr>
          <a:xfrm>
            <a:off x="1865587" y="1219800"/>
            <a:ext cx="8460826" cy="3043850"/>
          </a:xfrm>
          <a:prstGeom prst="rect">
            <a:avLst/>
          </a:prstGeom>
          <a:noFill/>
          <a:ln>
            <a:noFill/>
          </a:ln>
        </p:spPr>
      </p:pic>
      <p:sp>
        <p:nvSpPr>
          <p:cNvPr id="275" name="Google Shape;275;p18"/>
          <p:cNvSpPr/>
          <p:nvPr/>
        </p:nvSpPr>
        <p:spPr>
          <a:xfrm>
            <a:off x="9278000" y="1398175"/>
            <a:ext cx="765600" cy="2745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19"/>
          <p:cNvPicPr preferRelativeResize="0"/>
          <p:nvPr/>
        </p:nvPicPr>
        <p:blipFill rotWithShape="1">
          <a:blip r:embed="rId3">
            <a:alphaModFix/>
          </a:blip>
          <a:srcRect b="0" l="0" r="0" t="0"/>
          <a:stretch/>
        </p:blipFill>
        <p:spPr>
          <a:xfrm>
            <a:off x="76200" y="491125"/>
            <a:ext cx="7689648" cy="2766425"/>
          </a:xfrm>
          <a:prstGeom prst="rect">
            <a:avLst/>
          </a:prstGeom>
          <a:noFill/>
          <a:ln>
            <a:noFill/>
          </a:ln>
        </p:spPr>
      </p:pic>
      <p:sp>
        <p:nvSpPr>
          <p:cNvPr id="281" name="Google Shape;281;p19"/>
          <p:cNvSpPr txBox="1"/>
          <p:nvPr/>
        </p:nvSpPr>
        <p:spPr>
          <a:xfrm>
            <a:off x="7686675" y="714400"/>
            <a:ext cx="4357800" cy="5339050"/>
          </a:xfrm>
          <a:prstGeom prst="rect">
            <a:avLst/>
          </a:prstGeom>
          <a:noFill/>
          <a:ln>
            <a:noFill/>
          </a:ln>
        </p:spPr>
        <p:txBody>
          <a:bodyPr anchorCtr="0" anchor="t" bIns="91425" lIns="91425" spcFirstLastPara="1" rIns="91425" wrap="square" tIns="91425">
            <a:spAutoFit/>
          </a:bodyPr>
          <a:lstStyle/>
          <a:p>
            <a:pPr indent="-330200" lvl="0" marL="457200" marR="0" rtl="0" algn="just">
              <a:lnSpc>
                <a:spcPct val="150000"/>
              </a:lnSpc>
              <a:spcBef>
                <a:spcPts val="0"/>
              </a:spcBef>
              <a:spcAft>
                <a:spcPts val="0"/>
              </a:spcAft>
              <a:buClr>
                <a:schemeClr val="dk1"/>
              </a:buClr>
              <a:buSzPts val="1600"/>
              <a:buFont typeface="Dosis"/>
              <a:buAutoNum type="arabicPeriod"/>
            </a:pPr>
            <a:r>
              <a:rPr b="1" i="0" lang="en-US" sz="1600" u="none" cap="none" strike="noStrike">
                <a:solidFill>
                  <a:schemeClr val="dk1"/>
                </a:solidFill>
                <a:latin typeface="Dosis"/>
                <a:ea typeface="Dosis"/>
                <a:cs typeface="Dosis"/>
                <a:sym typeface="Dosis"/>
              </a:rPr>
              <a:t>Meskipun jumlah unit mobil pada tahun 2012 memiliki jumlah penjualan tertinggi, namun, rata-rata harga jualnya tidak terlalu tinggi. </a:t>
            </a:r>
            <a:endParaRPr b="1" i="0" sz="1600" u="none" cap="none" strike="noStrike">
              <a:solidFill>
                <a:schemeClr val="dk1"/>
              </a:solidFill>
              <a:latin typeface="Dosis"/>
              <a:ea typeface="Dosis"/>
              <a:cs typeface="Dosis"/>
              <a:sym typeface="Dosis"/>
            </a:endParaRPr>
          </a:p>
          <a:p>
            <a:pPr indent="-330200" lvl="0" marL="457200" marR="0" rtl="0" algn="just">
              <a:lnSpc>
                <a:spcPct val="150000"/>
              </a:lnSpc>
              <a:spcBef>
                <a:spcPts val="0"/>
              </a:spcBef>
              <a:spcAft>
                <a:spcPts val="0"/>
              </a:spcAft>
              <a:buClr>
                <a:schemeClr val="dk1"/>
              </a:buClr>
              <a:buSzPts val="1600"/>
              <a:buFont typeface="Dosis"/>
              <a:buAutoNum type="arabicPeriod"/>
            </a:pPr>
            <a:r>
              <a:rPr b="1" i="0" lang="en-US" sz="1600" u="none" cap="none" strike="noStrike">
                <a:solidFill>
                  <a:schemeClr val="dk1"/>
                </a:solidFill>
                <a:latin typeface="Dosis"/>
                <a:ea typeface="Dosis"/>
                <a:cs typeface="Dosis"/>
                <a:sym typeface="Dosis"/>
              </a:rPr>
              <a:t>Pada Barplot 2 (di bawah), rata-rata harga jual mobil bekas tertinggi ada di tahun 2015 dengan nilai &gt;$250.000.</a:t>
            </a:r>
            <a:endParaRPr b="1" i="0" sz="1600" u="none" cap="none" strike="noStrike">
              <a:solidFill>
                <a:schemeClr val="dk1"/>
              </a:solidFill>
              <a:latin typeface="Dosis"/>
              <a:ea typeface="Dosis"/>
              <a:cs typeface="Dosis"/>
              <a:sym typeface="Dosis"/>
            </a:endParaRPr>
          </a:p>
          <a:p>
            <a:pPr indent="-330200" lvl="0" marL="457200" marR="0" rtl="0" algn="just">
              <a:lnSpc>
                <a:spcPct val="150000"/>
              </a:lnSpc>
              <a:spcBef>
                <a:spcPts val="0"/>
              </a:spcBef>
              <a:spcAft>
                <a:spcPts val="0"/>
              </a:spcAft>
              <a:buClr>
                <a:schemeClr val="dk1"/>
              </a:buClr>
              <a:buSzPts val="1600"/>
              <a:buFont typeface="Dosis"/>
              <a:buAutoNum type="arabicPeriod"/>
            </a:pPr>
            <a:r>
              <a:rPr b="1" i="0" lang="en-US" sz="1600" u="none" cap="none" strike="noStrike">
                <a:solidFill>
                  <a:schemeClr val="dk1"/>
                </a:solidFill>
                <a:latin typeface="Dosis"/>
                <a:ea typeface="Dosis"/>
                <a:cs typeface="Dosis"/>
                <a:sym typeface="Dosis"/>
              </a:rPr>
              <a:t>Hal ini menunjukkan bahwa orang membeli mobil bekas dengan harga yang tidak jauh dari harga pasar mobil tersebut. Bisa jadi, karena mobil yang diinginkan adalah dari brand, sparepart/body yang masih bagus. Momen ini juga berlaku pada tahun 1982.</a:t>
            </a:r>
            <a:endParaRPr b="0" i="0" sz="1600" u="none" cap="none" strike="noStrike">
              <a:solidFill>
                <a:srgbClr val="000000"/>
              </a:solidFill>
              <a:latin typeface="Arial"/>
              <a:ea typeface="Arial"/>
              <a:cs typeface="Arial"/>
              <a:sym typeface="Arial"/>
            </a:endParaRPr>
          </a:p>
        </p:txBody>
      </p:sp>
      <p:sp>
        <p:nvSpPr>
          <p:cNvPr id="282" name="Google Shape;282;p19"/>
          <p:cNvSpPr/>
          <p:nvPr/>
        </p:nvSpPr>
        <p:spPr>
          <a:xfrm>
            <a:off x="6791975" y="651700"/>
            <a:ext cx="323100" cy="2477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3" name="Google Shape;283;p19"/>
          <p:cNvGrpSpPr/>
          <p:nvPr/>
        </p:nvGrpSpPr>
        <p:grpSpPr>
          <a:xfrm>
            <a:off x="97350" y="4005000"/>
            <a:ext cx="7647325" cy="2766425"/>
            <a:chOff x="76200" y="3492100"/>
            <a:chExt cx="7647325" cy="2766425"/>
          </a:xfrm>
        </p:grpSpPr>
        <p:pic>
          <p:nvPicPr>
            <p:cNvPr id="284" name="Google Shape;284;p19"/>
            <p:cNvPicPr preferRelativeResize="0"/>
            <p:nvPr/>
          </p:nvPicPr>
          <p:blipFill rotWithShape="1">
            <a:blip r:embed="rId4">
              <a:alphaModFix/>
            </a:blip>
            <a:srcRect b="0" l="0" r="0" t="0"/>
            <a:stretch/>
          </p:blipFill>
          <p:spPr>
            <a:xfrm>
              <a:off x="76200" y="3492100"/>
              <a:ext cx="7610476" cy="2766425"/>
            </a:xfrm>
            <a:prstGeom prst="rect">
              <a:avLst/>
            </a:prstGeom>
            <a:noFill/>
            <a:ln>
              <a:noFill/>
            </a:ln>
          </p:spPr>
        </p:pic>
        <p:sp>
          <p:nvSpPr>
            <p:cNvPr id="285" name="Google Shape;285;p19"/>
            <p:cNvSpPr/>
            <p:nvPr/>
          </p:nvSpPr>
          <p:spPr>
            <a:xfrm>
              <a:off x="7400425" y="3571875"/>
              <a:ext cx="323100" cy="2586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6" name="Google Shape;286;p19"/>
          <p:cNvSpPr txBox="1"/>
          <p:nvPr/>
        </p:nvSpPr>
        <p:spPr>
          <a:xfrm>
            <a:off x="828675" y="3543300"/>
            <a:ext cx="6429300" cy="589249"/>
          </a:xfrm>
          <a:prstGeom prst="rect">
            <a:avLst/>
          </a:prstGeom>
          <a:noFill/>
          <a:ln>
            <a:noFill/>
          </a:ln>
        </p:spPr>
        <p:txBody>
          <a:bodyPr anchorCtr="0" anchor="t" bIns="91425" lIns="91425" spcFirstLastPara="1" rIns="91425" wrap="square" tIns="91425">
            <a:spAutoFit/>
          </a:bodyPr>
          <a:lstStyle/>
          <a:p>
            <a:pPr indent="-342900" lvl="0" marL="457200" marR="0" rtl="0" algn="just">
              <a:lnSpc>
                <a:spcPct val="150000"/>
              </a:lnSpc>
              <a:spcBef>
                <a:spcPts val="0"/>
              </a:spcBef>
              <a:spcAft>
                <a:spcPts val="0"/>
              </a:spcAft>
              <a:buClr>
                <a:schemeClr val="dk1"/>
              </a:buClr>
              <a:buSzPts val="1800"/>
              <a:buFont typeface="Dosis"/>
              <a:buChar char="●"/>
            </a:pPr>
            <a:r>
              <a:rPr b="1" i="0" lang="en-US" sz="1800" u="none" cap="none" strike="noStrike">
                <a:solidFill>
                  <a:schemeClr val="dk1"/>
                </a:solidFill>
                <a:latin typeface="Dosis"/>
                <a:ea typeface="Dosis"/>
                <a:cs typeface="Dosis"/>
                <a:sym typeface="Dosis"/>
              </a:rPr>
              <a:t>Rata-rata harga jual mobil bekas per tahun produksi (2)</a:t>
            </a:r>
            <a:endParaRPr b="0" i="0" sz="1800" u="none" cap="none" strike="noStrike">
              <a:solidFill>
                <a:srgbClr val="000000"/>
              </a:solidFill>
              <a:latin typeface="Arial"/>
              <a:ea typeface="Arial"/>
              <a:cs typeface="Arial"/>
              <a:sym typeface="Arial"/>
            </a:endParaRPr>
          </a:p>
        </p:txBody>
      </p:sp>
      <p:sp>
        <p:nvSpPr>
          <p:cNvPr id="287" name="Google Shape;287;p19"/>
          <p:cNvSpPr txBox="1"/>
          <p:nvPr/>
        </p:nvSpPr>
        <p:spPr>
          <a:xfrm>
            <a:off x="364275" y="29425"/>
            <a:ext cx="7358100" cy="48765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15000"/>
              </a:lnSpc>
              <a:spcBef>
                <a:spcPts val="0"/>
              </a:spcBef>
              <a:spcAft>
                <a:spcPts val="0"/>
              </a:spcAft>
              <a:buClr>
                <a:schemeClr val="dk1"/>
              </a:buClr>
              <a:buSzPts val="1800"/>
              <a:buFont typeface="Dosis"/>
              <a:buChar char="●"/>
            </a:pPr>
            <a:r>
              <a:rPr b="1" i="0" lang="en-US" sz="1800" u="none" cap="none" strike="noStrike">
                <a:solidFill>
                  <a:schemeClr val="dk1"/>
                </a:solidFill>
                <a:latin typeface="Dosis"/>
                <a:ea typeface="Dosis"/>
                <a:cs typeface="Dosis"/>
                <a:sym typeface="Dosis"/>
              </a:rPr>
              <a:t>Jumlah penjualan unit mobil bekas per tahun produksi (1)</a:t>
            </a:r>
            <a:endParaRPr b="0" i="0" sz="18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3"/>
          <p:cNvSpPr txBox="1"/>
          <p:nvPr/>
        </p:nvSpPr>
        <p:spPr>
          <a:xfrm>
            <a:off x="837445" y="1713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Latar Belakang Masalah</a:t>
            </a:r>
            <a:endParaRPr b="1" i="0" sz="3200" u="none" cap="none" strike="noStrike">
              <a:solidFill>
                <a:srgbClr val="0198A3"/>
              </a:solidFill>
              <a:latin typeface="Montserrat"/>
              <a:ea typeface="Montserrat"/>
              <a:cs typeface="Montserrat"/>
              <a:sym typeface="Montserrat"/>
            </a:endParaRPr>
          </a:p>
        </p:txBody>
      </p:sp>
      <p:sp>
        <p:nvSpPr>
          <p:cNvPr id="80" name="Google Shape;80;p3"/>
          <p:cNvSpPr txBox="1"/>
          <p:nvPr/>
        </p:nvSpPr>
        <p:spPr>
          <a:xfrm>
            <a:off x="837450" y="925175"/>
            <a:ext cx="11296200" cy="3955800"/>
          </a:xfrm>
          <a:prstGeom prst="rect">
            <a:avLst/>
          </a:prstGeom>
          <a:noFill/>
          <a:ln>
            <a:noFill/>
          </a:ln>
        </p:spPr>
        <p:txBody>
          <a:bodyPr anchorCtr="0" anchor="t" bIns="45700" lIns="91425" spcFirstLastPara="1" rIns="91425" wrap="square" tIns="45700">
            <a:spAutoFit/>
          </a:bodyPr>
          <a:lstStyle/>
          <a:p>
            <a:pPr indent="0" lvl="0" marL="0" marR="0" rtl="0" algn="l">
              <a:lnSpc>
                <a:spcPct val="165000"/>
              </a:lnSpc>
              <a:spcBef>
                <a:spcPts val="0"/>
              </a:spcBef>
              <a:spcAft>
                <a:spcPts val="0"/>
              </a:spcAft>
              <a:buNone/>
            </a:pPr>
            <a:r>
              <a:rPr b="1" i="0" lang="en-US" sz="2000" u="sng" cap="none" strike="noStrike">
                <a:solidFill>
                  <a:schemeClr val="dk1"/>
                </a:solidFill>
                <a:latin typeface="Dosis"/>
                <a:ea typeface="Dosis"/>
                <a:cs typeface="Dosis"/>
                <a:sym typeface="Dosis"/>
              </a:rPr>
              <a:t>ROLE</a:t>
            </a:r>
            <a:r>
              <a:rPr b="1" i="0" lang="en-US" sz="2000" u="none" cap="none" strike="noStrike">
                <a:solidFill>
                  <a:schemeClr val="dk1"/>
                </a:solidFill>
                <a:latin typeface="Dosis"/>
                <a:ea typeface="Dosis"/>
                <a:cs typeface="Dosis"/>
                <a:sym typeface="Dosis"/>
              </a:rPr>
              <a:t>: </a:t>
            </a:r>
            <a:endParaRPr b="1" i="0" sz="2000" u="none" cap="none" strike="noStrike">
              <a:solidFill>
                <a:schemeClr val="dk1"/>
              </a:solidFill>
              <a:latin typeface="Dosis"/>
              <a:ea typeface="Dosis"/>
              <a:cs typeface="Dosis"/>
              <a:sym typeface="Dosis"/>
            </a:endParaRPr>
          </a:p>
          <a:p>
            <a:pPr indent="0" lvl="0" marL="0" marR="0" rtl="0" algn="l">
              <a:lnSpc>
                <a:spcPct val="165000"/>
              </a:lnSpc>
              <a:spcBef>
                <a:spcPts val="0"/>
              </a:spcBef>
              <a:spcAft>
                <a:spcPts val="0"/>
              </a:spcAft>
              <a:buNone/>
            </a:pPr>
            <a:r>
              <a:t/>
            </a:r>
            <a:endParaRPr b="1" sz="2000">
              <a:solidFill>
                <a:schemeClr val="dk1"/>
              </a:solidFill>
              <a:latin typeface="Dosis"/>
              <a:ea typeface="Dosis"/>
              <a:cs typeface="Dosis"/>
              <a:sym typeface="Dosis"/>
            </a:endParaRPr>
          </a:p>
          <a:p>
            <a:pPr indent="457200" lvl="0" marL="0" marR="0" rtl="0" algn="l">
              <a:lnSpc>
                <a:spcPct val="165000"/>
              </a:lnSpc>
              <a:spcBef>
                <a:spcPts val="0"/>
              </a:spcBef>
              <a:spcAft>
                <a:spcPts val="0"/>
              </a:spcAft>
              <a:buNone/>
            </a:pPr>
            <a:r>
              <a:rPr b="1" i="0" lang="en-US" sz="2000" u="none" cap="none" strike="noStrike">
                <a:solidFill>
                  <a:schemeClr val="dk1"/>
                </a:solidFill>
                <a:latin typeface="Dosis"/>
                <a:ea typeface="Dosis"/>
                <a:cs typeface="Dosis"/>
                <a:sym typeface="Dosis"/>
              </a:rPr>
              <a:t>PT Ber7an Data Consultant </a:t>
            </a:r>
            <a:r>
              <a:rPr b="0" i="0" lang="en-US" sz="2000" u="none" cap="none" strike="noStrike">
                <a:solidFill>
                  <a:schemeClr val="dk1"/>
                </a:solidFill>
                <a:latin typeface="Dosis"/>
                <a:ea typeface="Dosis"/>
                <a:cs typeface="Dosis"/>
                <a:sym typeface="Dosis"/>
              </a:rPr>
              <a:t>adalah perusahaan yang membantu suatu organisasi dalam efisiensi operasional hingga peningkatan produktivitas.</a:t>
            </a:r>
            <a:r>
              <a:rPr b="1" i="0" lang="en-US" sz="2000" u="none" cap="none" strike="noStrike">
                <a:solidFill>
                  <a:schemeClr val="dk1"/>
                </a:solidFill>
                <a:latin typeface="Dosis"/>
                <a:ea typeface="Dosis"/>
                <a:cs typeface="Dosis"/>
                <a:sym typeface="Dosis"/>
              </a:rPr>
              <a:t> </a:t>
            </a:r>
            <a:r>
              <a:rPr b="0" i="0" lang="en-US" sz="2000" u="none" cap="none" strike="noStrike">
                <a:solidFill>
                  <a:schemeClr val="dk1"/>
                </a:solidFill>
                <a:latin typeface="Dosis"/>
                <a:ea typeface="Dosis"/>
                <a:cs typeface="Dosis"/>
                <a:sym typeface="Dosis"/>
              </a:rPr>
              <a:t>Saat ini, kami dipercaya untuk </a:t>
            </a:r>
            <a:r>
              <a:rPr lang="en-US" sz="2000">
                <a:solidFill>
                  <a:schemeClr val="dk1"/>
                </a:solidFill>
                <a:latin typeface="Dosis"/>
                <a:ea typeface="Dosis"/>
                <a:cs typeface="Dosis"/>
                <a:sym typeface="Dosis"/>
              </a:rPr>
              <a:t>membantu</a:t>
            </a:r>
            <a:r>
              <a:rPr b="0" i="0" lang="en-US" sz="2000" u="none" cap="none" strike="noStrike">
                <a:solidFill>
                  <a:schemeClr val="dk1"/>
                </a:solidFill>
                <a:latin typeface="Dosis"/>
                <a:ea typeface="Dosis"/>
                <a:cs typeface="Dosis"/>
                <a:sym typeface="Dosis"/>
              </a:rPr>
              <a:t> perusahaan </a:t>
            </a:r>
            <a:r>
              <a:rPr b="1" i="0" lang="en-US" sz="2000" u="none" cap="none" strike="noStrike">
                <a:solidFill>
                  <a:schemeClr val="dk1"/>
                </a:solidFill>
                <a:latin typeface="Dosis"/>
                <a:ea typeface="Dosis"/>
                <a:cs typeface="Dosis"/>
                <a:sym typeface="Dosis"/>
              </a:rPr>
              <a:t>Happy Car, </a:t>
            </a:r>
            <a:r>
              <a:rPr b="0" i="0" lang="en-US" sz="2000" u="none" cap="none" strike="noStrike">
                <a:solidFill>
                  <a:schemeClr val="dk1"/>
                </a:solidFill>
                <a:latin typeface="Dosis"/>
                <a:ea typeface="Dosis"/>
                <a:cs typeface="Dosis"/>
                <a:sym typeface="Dosis"/>
              </a:rPr>
              <a:t>perusahaan lelang mobil bekas </a:t>
            </a:r>
            <a:r>
              <a:rPr lang="en-US" sz="2000">
                <a:solidFill>
                  <a:schemeClr val="dk1"/>
                </a:solidFill>
                <a:latin typeface="Dosis"/>
                <a:ea typeface="Dosis"/>
                <a:cs typeface="Dosis"/>
                <a:sym typeface="Dosis"/>
              </a:rPr>
              <a:t>(</a:t>
            </a:r>
            <a:r>
              <a:rPr b="0" i="1" lang="en-US" sz="2000" u="none" cap="none" strike="noStrike">
                <a:solidFill>
                  <a:schemeClr val="dk1"/>
                </a:solidFill>
                <a:latin typeface="Dosis"/>
                <a:ea typeface="Dosis"/>
                <a:cs typeface="Dosis"/>
                <a:sym typeface="Dosis"/>
              </a:rPr>
              <a:t>Used Car Auction</a:t>
            </a:r>
            <a:r>
              <a:rPr lang="en-US" sz="2000">
                <a:solidFill>
                  <a:schemeClr val="dk1"/>
                </a:solidFill>
                <a:latin typeface="Dosis"/>
                <a:ea typeface="Dosis"/>
                <a:cs typeface="Dosis"/>
                <a:sym typeface="Dosis"/>
              </a:rPr>
              <a:t>) yang baru saja membuka banyak cabang pada akhir tahun 2014, dan saat ini telah beroperasi di 38 negara bagian Amerika Serikat</a:t>
            </a:r>
            <a:r>
              <a:rPr b="0" i="0" lang="en-US" sz="2000" u="none" cap="none" strike="noStrike">
                <a:solidFill>
                  <a:schemeClr val="dk1"/>
                </a:solidFill>
                <a:latin typeface="Dosis"/>
                <a:ea typeface="Dosis"/>
                <a:cs typeface="Dosis"/>
                <a:sym typeface="Dosis"/>
              </a:rPr>
              <a:t>. </a:t>
            </a:r>
            <a:endParaRPr b="0" i="0" sz="2000" u="none" cap="none" strike="noStrike">
              <a:solidFill>
                <a:schemeClr val="dk1"/>
              </a:solidFill>
              <a:latin typeface="Dosis"/>
              <a:ea typeface="Dosis"/>
              <a:cs typeface="Dosis"/>
              <a:sym typeface="Dosis"/>
            </a:endParaRPr>
          </a:p>
          <a:p>
            <a:pPr indent="457200" lvl="0" marL="0" marR="0" rtl="0" algn="l">
              <a:lnSpc>
                <a:spcPct val="165000"/>
              </a:lnSpc>
              <a:spcBef>
                <a:spcPts val="0"/>
              </a:spcBef>
              <a:spcAft>
                <a:spcPts val="0"/>
              </a:spcAft>
              <a:buNone/>
            </a:pPr>
            <a:r>
              <a:rPr b="0" i="0" lang="en-US" sz="2000" u="none" cap="none" strike="noStrike">
                <a:solidFill>
                  <a:schemeClr val="dk1"/>
                </a:solidFill>
                <a:latin typeface="Dosis"/>
                <a:ea typeface="Dosis"/>
                <a:cs typeface="Dosis"/>
                <a:sym typeface="Dosis"/>
              </a:rPr>
              <a:t>S</a:t>
            </a:r>
            <a:r>
              <a:rPr lang="en-US" sz="2000">
                <a:solidFill>
                  <a:schemeClr val="dk1"/>
                </a:solidFill>
                <a:latin typeface="Dosis"/>
                <a:ea typeface="Dosis"/>
                <a:cs typeface="Dosis"/>
                <a:sym typeface="Dosis"/>
              </a:rPr>
              <a:t>aat ini k</a:t>
            </a:r>
            <a:r>
              <a:rPr b="0" i="0" lang="en-US" sz="2000" u="none" cap="none" strike="noStrike">
                <a:solidFill>
                  <a:schemeClr val="dk1"/>
                </a:solidFill>
                <a:latin typeface="Dosis"/>
                <a:ea typeface="Dosis"/>
                <a:cs typeface="Dosis"/>
                <a:sym typeface="Dosis"/>
              </a:rPr>
              <a:t>ami </a:t>
            </a:r>
            <a:r>
              <a:rPr lang="en-US" sz="2000">
                <a:solidFill>
                  <a:schemeClr val="dk1"/>
                </a:solidFill>
                <a:latin typeface="Dosis"/>
                <a:ea typeface="Dosis"/>
                <a:cs typeface="Dosis"/>
                <a:sym typeface="Dosis"/>
              </a:rPr>
              <a:t>diminta untuk mencari solusi terkait </a:t>
            </a:r>
            <a:r>
              <a:rPr b="0" i="0" lang="en-US" sz="2000" u="none" cap="none" strike="noStrike">
                <a:solidFill>
                  <a:schemeClr val="dk1"/>
                </a:solidFill>
                <a:latin typeface="Dosis"/>
                <a:ea typeface="Dosis"/>
                <a:cs typeface="Dosis"/>
                <a:sym typeface="Dosis"/>
              </a:rPr>
              <a:t>permasalahan efisiensi waktu dalam</a:t>
            </a:r>
            <a:r>
              <a:rPr lang="en-US" sz="2000">
                <a:solidFill>
                  <a:schemeClr val="dk1"/>
                </a:solidFill>
                <a:latin typeface="Dosis"/>
                <a:ea typeface="Dosis"/>
                <a:cs typeface="Dosis"/>
                <a:sym typeface="Dosis"/>
              </a:rPr>
              <a:t> penentuan harga </a:t>
            </a:r>
            <a:r>
              <a:rPr b="0" i="0" lang="en-US" sz="2000" u="none" cap="none" strike="noStrike">
                <a:solidFill>
                  <a:schemeClr val="dk1"/>
                </a:solidFill>
                <a:latin typeface="Dosis"/>
                <a:ea typeface="Dosis"/>
                <a:cs typeface="Dosis"/>
                <a:sym typeface="Dosis"/>
              </a:rPr>
              <a:t>mobil bekas yang sedang mereka hadapi.</a:t>
            </a:r>
            <a:endParaRPr b="0" i="1" sz="2000" u="none" cap="none" strike="noStrike">
              <a:solidFill>
                <a:schemeClr val="dk1"/>
              </a:solidFill>
              <a:latin typeface="Dosis"/>
              <a:ea typeface="Dosis"/>
              <a:cs typeface="Dosis"/>
              <a:sym typeface="Dosi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0"/>
          <p:cNvSpPr txBox="1"/>
          <p:nvPr/>
        </p:nvSpPr>
        <p:spPr>
          <a:xfrm>
            <a:off x="545275" y="0"/>
            <a:ext cx="11646600" cy="5425800"/>
          </a:xfrm>
          <a:prstGeom prst="rect">
            <a:avLst/>
          </a:prstGeom>
          <a:noFill/>
          <a:ln>
            <a:noFill/>
          </a:ln>
        </p:spPr>
        <p:txBody>
          <a:bodyPr anchorCtr="0" anchor="t" bIns="45700" lIns="91425" spcFirstLastPara="1" rIns="91425" wrap="square" tIns="45700">
            <a:spAutoFit/>
          </a:bodyPr>
          <a:lstStyle/>
          <a:p>
            <a:pPr indent="-361950" lvl="0" marL="457200" marR="0" rtl="0" algn="just">
              <a:lnSpc>
                <a:spcPct val="150000"/>
              </a:lnSpc>
              <a:spcBef>
                <a:spcPts val="0"/>
              </a:spcBef>
              <a:spcAft>
                <a:spcPts val="0"/>
              </a:spcAft>
              <a:buClr>
                <a:schemeClr val="dk1"/>
              </a:buClr>
              <a:buSzPts val="2100"/>
              <a:buFont typeface="Dosis"/>
              <a:buChar char="●"/>
            </a:pPr>
            <a:r>
              <a:rPr b="1" i="0" lang="en-US" sz="2100" u="none" cap="none" strike="noStrike">
                <a:solidFill>
                  <a:schemeClr val="dk1"/>
                </a:solidFill>
                <a:latin typeface="Dosis"/>
                <a:ea typeface="Dosis"/>
                <a:cs typeface="Dosis"/>
                <a:sym typeface="Dosis"/>
              </a:rPr>
              <a:t>Top 15 brand mobil yang paling laku</a:t>
            </a:r>
            <a:endParaRPr b="1" i="0" sz="21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45720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rPr b="1" i="0" lang="en-US" sz="1800" u="none" cap="none" strike="noStrike">
                <a:solidFill>
                  <a:schemeClr val="dk1"/>
                </a:solidFill>
                <a:latin typeface="Dosis"/>
                <a:ea typeface="Dosis"/>
                <a:cs typeface="Dosis"/>
                <a:sym typeface="Dosis"/>
              </a:rPr>
              <a:t>Berdasarkan kombinasi kolom brand dan tahun produksi, kita dapat mengamati bahwa mobil Ford tahun 2013 merupakan mobil yang paling laris dibeli, lalu diikuti oleh Ford 2014, Chevrolet, Nissan 2012, Ford 2012, dan seterusnya. Disimpulkan, orang lebih memilih body mobil sedan dan mobil keluarga yang cukup 4-8 orang. </a:t>
            </a:r>
            <a:endParaRPr b="1" i="0" sz="1800" u="none" cap="none" strike="noStrike">
              <a:solidFill>
                <a:schemeClr val="dk1"/>
              </a:solidFill>
              <a:latin typeface="Dosis"/>
              <a:ea typeface="Dosis"/>
              <a:cs typeface="Dosis"/>
              <a:sym typeface="Dosis"/>
            </a:endParaRPr>
          </a:p>
        </p:txBody>
      </p:sp>
      <p:pic>
        <p:nvPicPr>
          <p:cNvPr id="293" name="Google Shape;293;p20"/>
          <p:cNvPicPr preferRelativeResize="0"/>
          <p:nvPr/>
        </p:nvPicPr>
        <p:blipFill rotWithShape="1">
          <a:blip r:embed="rId3">
            <a:alphaModFix/>
          </a:blip>
          <a:srcRect b="0" l="0" r="0" t="0"/>
          <a:stretch/>
        </p:blipFill>
        <p:spPr>
          <a:xfrm>
            <a:off x="2245351" y="520400"/>
            <a:ext cx="8436624" cy="36124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1"/>
          <p:cNvSpPr txBox="1"/>
          <p:nvPr/>
        </p:nvSpPr>
        <p:spPr>
          <a:xfrm>
            <a:off x="545275" y="0"/>
            <a:ext cx="11646600" cy="5402700"/>
          </a:xfrm>
          <a:prstGeom prst="rect">
            <a:avLst/>
          </a:prstGeom>
          <a:noFill/>
          <a:ln>
            <a:noFill/>
          </a:ln>
        </p:spPr>
        <p:txBody>
          <a:bodyPr anchorCtr="0" anchor="t" bIns="45700" lIns="91425" spcFirstLastPara="1" rIns="91425" wrap="square" tIns="45700">
            <a:spAutoFit/>
          </a:bodyPr>
          <a:lstStyle/>
          <a:p>
            <a:pPr indent="-355600" lvl="0" marL="457200" marR="0" rtl="0" algn="just">
              <a:lnSpc>
                <a:spcPct val="150000"/>
              </a:lnSpc>
              <a:spcBef>
                <a:spcPts val="0"/>
              </a:spcBef>
              <a:spcAft>
                <a:spcPts val="0"/>
              </a:spcAft>
              <a:buClr>
                <a:schemeClr val="dk1"/>
              </a:buClr>
              <a:buSzPts val="2000"/>
              <a:buFont typeface="Dosis"/>
              <a:buChar char="●"/>
            </a:pPr>
            <a:r>
              <a:rPr b="1" i="0" lang="en-US" sz="2000" u="none" cap="none" strike="noStrike">
                <a:solidFill>
                  <a:schemeClr val="dk1"/>
                </a:solidFill>
                <a:latin typeface="Dosis"/>
                <a:ea typeface="Dosis"/>
                <a:cs typeface="Dosis"/>
                <a:sym typeface="Dosis"/>
              </a:rPr>
              <a:t>Body mobil yang paling laku</a:t>
            </a:r>
            <a:endParaRPr b="0" i="0" sz="20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45720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457200" marR="0" rtl="0" algn="just">
              <a:lnSpc>
                <a:spcPct val="150000"/>
              </a:lnSpc>
              <a:spcBef>
                <a:spcPts val="0"/>
              </a:spcBef>
              <a:spcAft>
                <a:spcPts val="0"/>
              </a:spcAft>
              <a:buClr>
                <a:srgbClr val="000000"/>
              </a:buClr>
              <a:buSzPts val="1800"/>
              <a:buFont typeface="Arial"/>
              <a:buNone/>
            </a:pPr>
            <a:r>
              <a:rPr b="1" i="0" lang="en-US" sz="1800" u="none" cap="none" strike="noStrike">
                <a:solidFill>
                  <a:schemeClr val="dk1"/>
                </a:solidFill>
                <a:latin typeface="Dosis"/>
                <a:ea typeface="Dosis"/>
                <a:cs typeface="Dosis"/>
                <a:sym typeface="Dosis"/>
              </a:rPr>
              <a:t>Sesuai dengan Barplot Top 10 Brand mobil paling laris, yang paling digemari adalah mobil Ford &amp; Chevrolet, membuktikan pada grafik di atas, bahwa body mobil bentuk sedan dan SUV yang paling laris.</a:t>
            </a:r>
            <a:endParaRPr b="1" i="0" sz="1800" u="none" cap="none" strike="noStrike">
              <a:solidFill>
                <a:schemeClr val="dk1"/>
              </a:solidFill>
              <a:latin typeface="Dosis"/>
              <a:ea typeface="Dosis"/>
              <a:cs typeface="Dosis"/>
              <a:sym typeface="Dosis"/>
            </a:endParaRPr>
          </a:p>
        </p:txBody>
      </p:sp>
      <p:pic>
        <p:nvPicPr>
          <p:cNvPr id="299" name="Google Shape;299;p21"/>
          <p:cNvPicPr preferRelativeResize="0"/>
          <p:nvPr/>
        </p:nvPicPr>
        <p:blipFill rotWithShape="1">
          <a:blip r:embed="rId3">
            <a:alphaModFix/>
          </a:blip>
          <a:srcRect b="0" l="0" r="0" t="0"/>
          <a:stretch/>
        </p:blipFill>
        <p:spPr>
          <a:xfrm>
            <a:off x="2057388" y="643925"/>
            <a:ext cx="8622375" cy="37433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2"/>
          <p:cNvSpPr txBox="1"/>
          <p:nvPr/>
        </p:nvSpPr>
        <p:spPr>
          <a:xfrm>
            <a:off x="545275" y="0"/>
            <a:ext cx="11646600" cy="7457400"/>
          </a:xfrm>
          <a:prstGeom prst="rect">
            <a:avLst/>
          </a:prstGeom>
          <a:noFill/>
          <a:ln>
            <a:noFill/>
          </a:ln>
        </p:spPr>
        <p:txBody>
          <a:bodyPr anchorCtr="0" anchor="t" bIns="45700" lIns="91425" spcFirstLastPara="1" rIns="91425" wrap="square" tIns="45700">
            <a:spAutoFit/>
          </a:bodyPr>
          <a:lstStyle/>
          <a:p>
            <a:pPr indent="-355600" lvl="0" marL="457200" marR="0" rtl="0" algn="just">
              <a:lnSpc>
                <a:spcPct val="150000"/>
              </a:lnSpc>
              <a:spcBef>
                <a:spcPts val="0"/>
              </a:spcBef>
              <a:spcAft>
                <a:spcPts val="0"/>
              </a:spcAft>
              <a:buClr>
                <a:schemeClr val="dk1"/>
              </a:buClr>
              <a:buSzPts val="2000"/>
              <a:buFont typeface="Dosis"/>
              <a:buChar char="●"/>
            </a:pPr>
            <a:r>
              <a:rPr b="1" i="0" lang="en-US" sz="2000" u="none" cap="none" strike="noStrike">
                <a:solidFill>
                  <a:schemeClr val="dk1"/>
                </a:solidFill>
                <a:latin typeface="Dosis"/>
                <a:ea typeface="Dosis"/>
                <a:cs typeface="Dosis"/>
                <a:sym typeface="Dosis"/>
              </a:rPr>
              <a:t>Odometer vs Selling Price.</a:t>
            </a:r>
            <a:endParaRPr b="1" i="0" sz="20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rPr b="0" i="0" lang="en-US" sz="1800" u="none" cap="none" strike="noStrike">
                <a:solidFill>
                  <a:schemeClr val="dk1"/>
                </a:solidFill>
                <a:latin typeface="Dosis"/>
                <a:ea typeface="Dosis"/>
                <a:cs typeface="Dosis"/>
                <a:sym typeface="Dosis"/>
              </a:rPr>
              <a:t>Odometer atau millage adalah salah satu fitur terpenting yang akan diminati pembeli saat membeli mobil bekas. Umumnya semakin sedikit km pada odometer mobil bekas berarti semakin tinggi harga jualnya. Namun, dalam beberapa keadaan khusus, orang dapat membayar suatu mobil tanpa benar-benar memperhatikan odometer. Mari kita tren dalam dataset ini.</a:t>
            </a:r>
            <a:endParaRPr b="0"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45720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457200" marR="0" rtl="0" algn="just">
              <a:lnSpc>
                <a:spcPct val="150000"/>
              </a:lnSpc>
              <a:spcBef>
                <a:spcPts val="0"/>
              </a:spcBef>
              <a:spcAft>
                <a:spcPts val="0"/>
              </a:spcAft>
              <a:buClr>
                <a:srgbClr val="000000"/>
              </a:buClr>
              <a:buSzPts val="1800"/>
              <a:buFont typeface="Arial"/>
              <a:buNone/>
            </a:pPr>
            <a:r>
              <a:rPr b="1" i="0" lang="en-US" sz="1800" u="none" cap="none" strike="noStrike">
                <a:solidFill>
                  <a:schemeClr val="dk1"/>
                </a:solidFill>
                <a:latin typeface="Dosis"/>
                <a:ea typeface="Dosis"/>
                <a:cs typeface="Dosis"/>
                <a:sym typeface="Dosis"/>
              </a:rPr>
              <a:t>Meskipun secara umum hasil scatter plot di atas menunjukkan bahwa semakin tinggi odometer, maka selling price cenderung turun (didukung juga dari pada nilai korelasi sekitar -0.6), tetapi terdapat juga odometer yang rendah dengan selling price yang tinggi. Oleh karena itu, kita dapat menyimpulkan bahwa faktor odometer tidak terlalu mempengaruhi selling price, tetapi juga dipengaruhi oleh faktor lainnya, mungkin seperti spare part, body, brand dll.</a:t>
            </a:r>
            <a:endParaRPr b="1" i="0" sz="1800" u="none" cap="none" strike="noStrike">
              <a:solidFill>
                <a:schemeClr val="dk1"/>
              </a:solidFill>
              <a:latin typeface="Dosis"/>
              <a:ea typeface="Dosis"/>
              <a:cs typeface="Dosis"/>
              <a:sym typeface="Dosis"/>
            </a:endParaRPr>
          </a:p>
        </p:txBody>
      </p:sp>
      <p:pic>
        <p:nvPicPr>
          <p:cNvPr id="305" name="Google Shape;305;p22"/>
          <p:cNvPicPr preferRelativeResize="0"/>
          <p:nvPr/>
        </p:nvPicPr>
        <p:blipFill rotWithShape="1">
          <a:blip r:embed="rId3">
            <a:alphaModFix/>
          </a:blip>
          <a:srcRect b="0" l="0" r="0" t="0"/>
          <a:stretch/>
        </p:blipFill>
        <p:spPr>
          <a:xfrm>
            <a:off x="1437975" y="1630975"/>
            <a:ext cx="4405625" cy="3217350"/>
          </a:xfrm>
          <a:prstGeom prst="rect">
            <a:avLst/>
          </a:prstGeom>
          <a:noFill/>
          <a:ln>
            <a:noFill/>
          </a:ln>
        </p:spPr>
      </p:pic>
      <p:pic>
        <p:nvPicPr>
          <p:cNvPr id="306" name="Google Shape;306;p22"/>
          <p:cNvPicPr preferRelativeResize="0"/>
          <p:nvPr/>
        </p:nvPicPr>
        <p:blipFill rotWithShape="1">
          <a:blip r:embed="rId4">
            <a:alphaModFix/>
          </a:blip>
          <a:srcRect b="0" l="0" r="0" t="0"/>
          <a:stretch/>
        </p:blipFill>
        <p:spPr>
          <a:xfrm>
            <a:off x="6306050" y="2231763"/>
            <a:ext cx="5090950" cy="18716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3"/>
          <p:cNvSpPr txBox="1"/>
          <p:nvPr/>
        </p:nvSpPr>
        <p:spPr>
          <a:xfrm>
            <a:off x="545275" y="0"/>
            <a:ext cx="11646600" cy="7228800"/>
          </a:xfrm>
          <a:prstGeom prst="rect">
            <a:avLst/>
          </a:prstGeom>
          <a:noFill/>
          <a:ln>
            <a:noFill/>
          </a:ln>
        </p:spPr>
        <p:txBody>
          <a:bodyPr anchorCtr="0" anchor="t" bIns="45700" lIns="91425" spcFirstLastPara="1" rIns="91425" wrap="square" tIns="45700">
            <a:spAutoFit/>
          </a:bodyPr>
          <a:lstStyle/>
          <a:p>
            <a:pPr indent="-355600" lvl="0" marL="457200" marR="0" rtl="0" algn="just">
              <a:lnSpc>
                <a:spcPct val="150000"/>
              </a:lnSpc>
              <a:spcBef>
                <a:spcPts val="0"/>
              </a:spcBef>
              <a:spcAft>
                <a:spcPts val="0"/>
              </a:spcAft>
              <a:buClr>
                <a:schemeClr val="dk1"/>
              </a:buClr>
              <a:buSzPts val="2000"/>
              <a:buFont typeface="Dosis"/>
              <a:buChar char="●"/>
            </a:pPr>
            <a:r>
              <a:rPr b="1" i="0" lang="en-US" sz="2000" u="none" cap="none" strike="noStrike">
                <a:solidFill>
                  <a:schemeClr val="dk1"/>
                </a:solidFill>
                <a:latin typeface="Dosis"/>
                <a:ea typeface="Dosis"/>
                <a:cs typeface="Dosis"/>
                <a:sym typeface="Dosis"/>
              </a:rPr>
              <a:t>Jumlah penjualan mobil tiap bulan dan setiap hari.</a:t>
            </a:r>
            <a:endParaRPr b="0" i="0" sz="20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45720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336550" lvl="0" marL="457200" marR="0" rtl="0" algn="just">
              <a:lnSpc>
                <a:spcPct val="150000"/>
              </a:lnSpc>
              <a:spcBef>
                <a:spcPts val="0"/>
              </a:spcBef>
              <a:spcAft>
                <a:spcPts val="0"/>
              </a:spcAft>
              <a:buClr>
                <a:schemeClr val="dk1"/>
              </a:buClr>
              <a:buSzPts val="1700"/>
              <a:buFont typeface="Dosis"/>
              <a:buAutoNum type="arabicPeriod"/>
            </a:pPr>
            <a:r>
              <a:rPr b="1" i="0" lang="en-US" sz="1700" u="none" cap="none" strike="noStrike">
                <a:solidFill>
                  <a:schemeClr val="dk1"/>
                </a:solidFill>
                <a:latin typeface="Dosis"/>
                <a:ea typeface="Dosis"/>
                <a:cs typeface="Dosis"/>
                <a:sym typeface="Dosis"/>
              </a:rPr>
              <a:t>Barplot ini hanya mendata penjualan mobil di tahun 2014 dan 2015.  pada tahun 2014 hanya pada bulan Januari, Februari, dan Desember. Sedangkan, tahun 2015 hanya memiliki data penjualan dari bulan Januari s/d Juli.</a:t>
            </a:r>
            <a:endParaRPr b="1" i="0" sz="1700" u="none" cap="none" strike="noStrike">
              <a:solidFill>
                <a:schemeClr val="dk1"/>
              </a:solidFill>
              <a:latin typeface="Dosis"/>
              <a:ea typeface="Dosis"/>
              <a:cs typeface="Dosis"/>
              <a:sym typeface="Dosis"/>
            </a:endParaRPr>
          </a:p>
          <a:p>
            <a:pPr indent="-336550" lvl="0" marL="457200" marR="0" rtl="0" algn="just">
              <a:lnSpc>
                <a:spcPct val="150000"/>
              </a:lnSpc>
              <a:spcBef>
                <a:spcPts val="0"/>
              </a:spcBef>
              <a:spcAft>
                <a:spcPts val="0"/>
              </a:spcAft>
              <a:buClr>
                <a:schemeClr val="dk1"/>
              </a:buClr>
              <a:buSzPts val="1700"/>
              <a:buFont typeface="Dosis"/>
              <a:buAutoNum type="arabicPeriod"/>
            </a:pPr>
            <a:r>
              <a:rPr b="1" i="0" lang="en-US" sz="1700" u="none" cap="none" strike="noStrike">
                <a:solidFill>
                  <a:schemeClr val="dk1"/>
                </a:solidFill>
                <a:latin typeface="Dosis"/>
                <a:ea typeface="Dosis"/>
                <a:cs typeface="Dosis"/>
                <a:sym typeface="Dosis"/>
              </a:rPr>
              <a:t>Pada tahun 2014 tidak terlalu lengkap, yang menyebabkan adanya kekurangan dalam hasil analisa kami. </a:t>
            </a:r>
            <a:endParaRPr b="1" i="0" sz="1700" u="none" cap="none" strike="noStrike">
              <a:solidFill>
                <a:schemeClr val="dk1"/>
              </a:solidFill>
              <a:latin typeface="Dosis"/>
              <a:ea typeface="Dosis"/>
              <a:cs typeface="Dosis"/>
              <a:sym typeface="Dosis"/>
            </a:endParaRPr>
          </a:p>
          <a:p>
            <a:pPr indent="-336550" lvl="0" marL="457200" marR="0" rtl="0" algn="just">
              <a:lnSpc>
                <a:spcPct val="150000"/>
              </a:lnSpc>
              <a:spcBef>
                <a:spcPts val="0"/>
              </a:spcBef>
              <a:spcAft>
                <a:spcPts val="0"/>
              </a:spcAft>
              <a:buClr>
                <a:schemeClr val="dk1"/>
              </a:buClr>
              <a:buSzPts val="1700"/>
              <a:buFont typeface="Dosis"/>
              <a:buAutoNum type="arabicPeriod"/>
            </a:pPr>
            <a:r>
              <a:rPr b="1" i="0" lang="en-US" sz="1700" u="none" cap="none" strike="noStrike">
                <a:solidFill>
                  <a:schemeClr val="dk1"/>
                </a:solidFill>
                <a:latin typeface="Dosis"/>
                <a:ea typeface="Dosis"/>
                <a:cs typeface="Dosis"/>
                <a:sym typeface="Dosis"/>
              </a:rPr>
              <a:t>Jika ditinjau hanya dari tahun 2015, kami dapat melihat bahwa bulan Januari &amp; Februari memiliki jumlah penjualan mobil paling banyak. Berdasarkan data di link </a:t>
            </a:r>
            <a:r>
              <a:rPr b="1" i="0" lang="en-US" sz="1700" u="sng" cap="none" strike="noStrike">
                <a:solidFill>
                  <a:schemeClr val="hlink"/>
                </a:solidFill>
                <a:latin typeface="Dosis"/>
                <a:ea typeface="Dosis"/>
                <a:cs typeface="Dosis"/>
                <a:sym typeface="Dosis"/>
                <a:hlinkClick r:id="rId3"/>
              </a:rPr>
              <a:t>berikut</a:t>
            </a:r>
            <a:r>
              <a:rPr b="1" i="0" lang="en-US" sz="1700" u="none" cap="none" strike="noStrike">
                <a:solidFill>
                  <a:schemeClr val="dk1"/>
                </a:solidFill>
                <a:latin typeface="Dosis"/>
                <a:ea typeface="Dosis"/>
                <a:cs typeface="Dosis"/>
                <a:sym typeface="Dosis"/>
              </a:rPr>
              <a:t>, kemungkinan warga AS membeli mobil bekas paling ramai di akhir tahun, dan berimbas sampai awal tahun, pada saat pergantian musim atau banyak promo deals sesuai dengan momen end &amp; new year yang harganya jauh lebih murah.</a:t>
            </a:r>
            <a:endParaRPr b="1" i="0" sz="1700" u="none" cap="none" strike="noStrike">
              <a:solidFill>
                <a:schemeClr val="dk1"/>
              </a:solidFill>
              <a:latin typeface="Dosis"/>
              <a:ea typeface="Dosis"/>
              <a:cs typeface="Dosis"/>
              <a:sym typeface="Dosis"/>
            </a:endParaRPr>
          </a:p>
          <a:p>
            <a:pPr indent="-336550" lvl="0" marL="457200" marR="0" rtl="0" algn="just">
              <a:lnSpc>
                <a:spcPct val="150000"/>
              </a:lnSpc>
              <a:spcBef>
                <a:spcPts val="0"/>
              </a:spcBef>
              <a:spcAft>
                <a:spcPts val="0"/>
              </a:spcAft>
              <a:buClr>
                <a:schemeClr val="dk1"/>
              </a:buClr>
              <a:buSzPts val="1700"/>
              <a:buFont typeface="Dosis"/>
              <a:buAutoNum type="arabicPeriod"/>
            </a:pPr>
            <a:r>
              <a:rPr b="1" i="0" lang="en-US" sz="1700" u="none" cap="none" strike="noStrike">
                <a:solidFill>
                  <a:schemeClr val="dk1"/>
                </a:solidFill>
                <a:latin typeface="Dosis"/>
                <a:ea typeface="Dosis"/>
                <a:cs typeface="Dosis"/>
                <a:sym typeface="Dosis"/>
              </a:rPr>
              <a:t>Sedangkan, untuk bulan Maret, April, Mei, dan Juli di tahun 2015, justru memiliki jumlah penjualan mobil yang lebih rendah. </a:t>
            </a:r>
            <a:endParaRPr b="1" i="0" sz="1700" u="none" cap="none" strike="noStrike">
              <a:solidFill>
                <a:schemeClr val="dk1"/>
              </a:solidFill>
              <a:latin typeface="Dosis"/>
              <a:ea typeface="Dosis"/>
              <a:cs typeface="Dosis"/>
              <a:sym typeface="Dosis"/>
            </a:endParaRPr>
          </a:p>
        </p:txBody>
      </p:sp>
      <p:pic>
        <p:nvPicPr>
          <p:cNvPr id="312" name="Google Shape;312;p23"/>
          <p:cNvPicPr preferRelativeResize="0"/>
          <p:nvPr/>
        </p:nvPicPr>
        <p:blipFill rotWithShape="1">
          <a:blip r:embed="rId4">
            <a:alphaModFix/>
          </a:blip>
          <a:srcRect b="0" l="0" r="0" t="0"/>
          <a:stretch/>
        </p:blipFill>
        <p:spPr>
          <a:xfrm>
            <a:off x="2886496" y="468113"/>
            <a:ext cx="6964149" cy="3318176"/>
          </a:xfrm>
          <a:prstGeom prst="rect">
            <a:avLst/>
          </a:prstGeom>
          <a:noFill/>
          <a:ln>
            <a:noFill/>
          </a:ln>
        </p:spPr>
      </p:pic>
      <p:sp>
        <p:nvSpPr>
          <p:cNvPr id="313" name="Google Shape;313;p23"/>
          <p:cNvSpPr/>
          <p:nvPr/>
        </p:nvSpPr>
        <p:spPr>
          <a:xfrm>
            <a:off x="3563450" y="768900"/>
            <a:ext cx="1694400" cy="28380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4"/>
          <p:cNvSpPr txBox="1"/>
          <p:nvPr/>
        </p:nvSpPr>
        <p:spPr>
          <a:xfrm>
            <a:off x="545275" y="0"/>
            <a:ext cx="11646600" cy="5818200"/>
          </a:xfrm>
          <a:prstGeom prst="rect">
            <a:avLst/>
          </a:prstGeom>
          <a:noFill/>
          <a:ln>
            <a:noFill/>
          </a:ln>
        </p:spPr>
        <p:txBody>
          <a:bodyPr anchorCtr="0" anchor="t" bIns="45700" lIns="91425" spcFirstLastPara="1" rIns="91425" wrap="square" tIns="45700">
            <a:spAutoFit/>
          </a:bodyPr>
          <a:lstStyle/>
          <a:p>
            <a:pPr indent="-355600" lvl="0" marL="457200" marR="0" rtl="0" algn="just">
              <a:lnSpc>
                <a:spcPct val="150000"/>
              </a:lnSpc>
              <a:spcBef>
                <a:spcPts val="0"/>
              </a:spcBef>
              <a:spcAft>
                <a:spcPts val="0"/>
              </a:spcAft>
              <a:buClr>
                <a:schemeClr val="dk1"/>
              </a:buClr>
              <a:buSzPts val="2000"/>
              <a:buFont typeface="Dosis"/>
              <a:buChar char="●"/>
            </a:pPr>
            <a:r>
              <a:rPr b="1" i="0" lang="en-US" sz="2000" u="none" cap="none" strike="noStrike">
                <a:solidFill>
                  <a:schemeClr val="dk1"/>
                </a:solidFill>
                <a:latin typeface="Dosis"/>
                <a:ea typeface="Dosis"/>
                <a:cs typeface="Dosis"/>
                <a:sym typeface="Dosis"/>
              </a:rPr>
              <a:t>Jumlah penjualan mobil tiap hari</a:t>
            </a:r>
            <a:endParaRPr b="0" i="0" sz="20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45720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457200" marR="0" rtl="0" algn="just">
              <a:lnSpc>
                <a:spcPct val="150000"/>
              </a:lnSpc>
              <a:spcBef>
                <a:spcPts val="0"/>
              </a:spcBef>
              <a:spcAft>
                <a:spcPts val="0"/>
              </a:spcAft>
              <a:buClr>
                <a:srgbClr val="000000"/>
              </a:buClr>
              <a:buSzPts val="1800"/>
              <a:buFont typeface="Arial"/>
              <a:buNone/>
            </a:pPr>
            <a:r>
              <a:rPr b="1" i="0" lang="en-US" sz="1800" u="none" cap="none" strike="noStrike">
                <a:solidFill>
                  <a:schemeClr val="dk1"/>
                </a:solidFill>
                <a:latin typeface="Dosis"/>
                <a:ea typeface="Dosis"/>
                <a:cs typeface="Dosis"/>
                <a:sym typeface="Dosis"/>
              </a:rPr>
              <a:t>Fakta menarik yang ditemukan dari plot di atas adalah mayoritas warga amerika cenderung tidak memilih untuk membeli mobil di akhir pekan. Mereka lebih memilih untuk membeli mobil di pertengahan, seperti hari selasa hingga jumat.</a:t>
            </a:r>
            <a:endParaRPr b="1" i="0" sz="1800" u="none" cap="none" strike="noStrike">
              <a:solidFill>
                <a:schemeClr val="dk1"/>
              </a:solidFill>
              <a:latin typeface="Dosis"/>
              <a:ea typeface="Dosis"/>
              <a:cs typeface="Dosis"/>
              <a:sym typeface="Dosis"/>
            </a:endParaRPr>
          </a:p>
        </p:txBody>
      </p:sp>
      <p:pic>
        <p:nvPicPr>
          <p:cNvPr id="319" name="Google Shape;319;p24"/>
          <p:cNvPicPr preferRelativeResize="0"/>
          <p:nvPr/>
        </p:nvPicPr>
        <p:blipFill rotWithShape="1">
          <a:blip r:embed="rId3">
            <a:alphaModFix/>
          </a:blip>
          <a:srcRect b="0" l="0" r="0" t="0"/>
          <a:stretch/>
        </p:blipFill>
        <p:spPr>
          <a:xfrm>
            <a:off x="2376200" y="453850"/>
            <a:ext cx="8291999" cy="4041951"/>
          </a:xfrm>
          <a:prstGeom prst="rect">
            <a:avLst/>
          </a:prstGeom>
          <a:noFill/>
          <a:ln>
            <a:noFill/>
          </a:ln>
        </p:spPr>
      </p:pic>
      <p:sp>
        <p:nvSpPr>
          <p:cNvPr id="320" name="Google Shape;320;p24"/>
          <p:cNvSpPr/>
          <p:nvPr/>
        </p:nvSpPr>
        <p:spPr>
          <a:xfrm>
            <a:off x="4604850" y="895900"/>
            <a:ext cx="3853500" cy="36000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25"/>
          <p:cNvSpPr txBox="1"/>
          <p:nvPr/>
        </p:nvSpPr>
        <p:spPr>
          <a:xfrm>
            <a:off x="545275" y="0"/>
            <a:ext cx="11646600" cy="6649500"/>
          </a:xfrm>
          <a:prstGeom prst="rect">
            <a:avLst/>
          </a:prstGeom>
          <a:noFill/>
          <a:ln>
            <a:noFill/>
          </a:ln>
        </p:spPr>
        <p:txBody>
          <a:bodyPr anchorCtr="0" anchor="t" bIns="45700" lIns="91425" spcFirstLastPara="1" rIns="91425" wrap="square" tIns="45700">
            <a:spAutoFit/>
          </a:bodyPr>
          <a:lstStyle/>
          <a:p>
            <a:pPr indent="-355600" lvl="0" marL="457200" marR="0" rtl="0" algn="just">
              <a:lnSpc>
                <a:spcPct val="150000"/>
              </a:lnSpc>
              <a:spcBef>
                <a:spcPts val="0"/>
              </a:spcBef>
              <a:spcAft>
                <a:spcPts val="0"/>
              </a:spcAft>
              <a:buClr>
                <a:schemeClr val="dk1"/>
              </a:buClr>
              <a:buSzPts val="2000"/>
              <a:buFont typeface="Dosis"/>
              <a:buChar char="●"/>
            </a:pPr>
            <a:r>
              <a:rPr b="1" i="0" lang="en-US" sz="2000" u="none" cap="none" strike="noStrike">
                <a:solidFill>
                  <a:schemeClr val="dk1"/>
                </a:solidFill>
                <a:latin typeface="Dosis"/>
                <a:ea typeface="Dosis"/>
                <a:cs typeface="Dosis"/>
                <a:sym typeface="Dosis"/>
              </a:rPr>
              <a:t>Transmisi mobil yang paling diminati</a:t>
            </a:r>
            <a:endParaRPr b="0" i="0" sz="20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45720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457200" marR="0" rtl="0" algn="just">
              <a:lnSpc>
                <a:spcPct val="150000"/>
              </a:lnSpc>
              <a:spcBef>
                <a:spcPts val="0"/>
              </a:spcBef>
              <a:spcAft>
                <a:spcPts val="0"/>
              </a:spcAft>
              <a:buClr>
                <a:srgbClr val="000000"/>
              </a:buClr>
              <a:buSzPts val="1800"/>
              <a:buFont typeface="Arial"/>
              <a:buNone/>
            </a:pPr>
            <a:r>
              <a:rPr b="1" i="0" lang="en-US" sz="1800" u="none" cap="none" strike="noStrike">
                <a:solidFill>
                  <a:schemeClr val="dk1"/>
                </a:solidFill>
                <a:latin typeface="Dosis"/>
                <a:ea typeface="Dosis"/>
                <a:cs typeface="Dosis"/>
                <a:sym typeface="Dosis"/>
              </a:rPr>
              <a:t>Pada data diatas, warga AS lebih memilih untuk membeli mobil dengan transmisi automatic dibandingkan manual. Berdasarkan data </a:t>
            </a:r>
            <a:r>
              <a:rPr b="1" i="0" lang="en-US" sz="1800" u="sng" cap="none" strike="noStrike">
                <a:solidFill>
                  <a:schemeClr val="hlink"/>
                </a:solidFill>
                <a:latin typeface="Dosis"/>
                <a:ea typeface="Dosis"/>
                <a:cs typeface="Dosis"/>
                <a:sym typeface="Dosis"/>
                <a:hlinkClick r:id="rId3"/>
              </a:rPr>
              <a:t>1</a:t>
            </a:r>
            <a:r>
              <a:rPr b="1" i="0" lang="en-US" sz="1800" u="none" cap="none" strike="noStrike">
                <a:solidFill>
                  <a:schemeClr val="dk1"/>
                </a:solidFill>
                <a:latin typeface="Dosis"/>
                <a:ea typeface="Dosis"/>
                <a:cs typeface="Dosis"/>
                <a:sym typeface="Dosis"/>
              </a:rPr>
              <a:t> dan </a:t>
            </a:r>
            <a:r>
              <a:rPr b="1" i="0" lang="en-US" sz="1800" u="sng" cap="none" strike="noStrike">
                <a:solidFill>
                  <a:schemeClr val="hlink"/>
                </a:solidFill>
                <a:latin typeface="Dosis"/>
                <a:ea typeface="Dosis"/>
                <a:cs typeface="Dosis"/>
                <a:sym typeface="Dosis"/>
                <a:hlinkClick r:id="rId4"/>
              </a:rPr>
              <a:t>2</a:t>
            </a:r>
            <a:r>
              <a:rPr b="1" i="0" lang="en-US" sz="1800" u="none" cap="none" strike="noStrike">
                <a:solidFill>
                  <a:schemeClr val="dk1"/>
                </a:solidFill>
                <a:latin typeface="Dosis"/>
                <a:ea typeface="Dosis"/>
                <a:cs typeface="Dosis"/>
                <a:sym typeface="Dosis"/>
              </a:rPr>
              <a:t>,  mobil automatic lebih mudah dipelajari, lebih aman untuk dikendarai, lebih mudah diakses, dan model yang lebih baru bisa mendapatkan jarak tempuh yang sama baiknya dengan manual. Jadi, jika tinggal di daerah perkotaan dengan banyak lalu lintas dan kemacetan,  mungkin otomatis akan lebih nyaman, dan US memiliki volume kemacetan yang lumayan tinggi.</a:t>
            </a:r>
            <a:endParaRPr b="1" i="0" sz="1800" u="none" cap="none" strike="noStrike">
              <a:solidFill>
                <a:schemeClr val="dk1"/>
              </a:solidFill>
              <a:latin typeface="Dosis"/>
              <a:ea typeface="Dosis"/>
              <a:cs typeface="Dosis"/>
              <a:sym typeface="Dosis"/>
            </a:endParaRPr>
          </a:p>
        </p:txBody>
      </p:sp>
      <p:pic>
        <p:nvPicPr>
          <p:cNvPr id="326" name="Google Shape;326;p25"/>
          <p:cNvPicPr preferRelativeResize="0"/>
          <p:nvPr/>
        </p:nvPicPr>
        <p:blipFill rotWithShape="1">
          <a:blip r:embed="rId5">
            <a:alphaModFix/>
          </a:blip>
          <a:srcRect b="0" l="0" r="0" t="0"/>
          <a:stretch/>
        </p:blipFill>
        <p:spPr>
          <a:xfrm>
            <a:off x="3477238" y="406850"/>
            <a:ext cx="5237525" cy="412729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6"/>
          <p:cNvSpPr txBox="1"/>
          <p:nvPr/>
        </p:nvSpPr>
        <p:spPr>
          <a:xfrm>
            <a:off x="545275" y="0"/>
            <a:ext cx="11646600" cy="5402700"/>
          </a:xfrm>
          <a:prstGeom prst="rect">
            <a:avLst/>
          </a:prstGeom>
          <a:noFill/>
          <a:ln>
            <a:noFill/>
          </a:ln>
        </p:spPr>
        <p:txBody>
          <a:bodyPr anchorCtr="0" anchor="t" bIns="45700" lIns="91425" spcFirstLastPara="1" rIns="91425" wrap="square" tIns="45700">
            <a:spAutoFit/>
          </a:bodyPr>
          <a:lstStyle/>
          <a:p>
            <a:pPr indent="-355600" lvl="0" marL="457200" marR="0" rtl="0" algn="just">
              <a:lnSpc>
                <a:spcPct val="150000"/>
              </a:lnSpc>
              <a:spcBef>
                <a:spcPts val="0"/>
              </a:spcBef>
              <a:spcAft>
                <a:spcPts val="0"/>
              </a:spcAft>
              <a:buClr>
                <a:schemeClr val="dk1"/>
              </a:buClr>
              <a:buSzPts val="2000"/>
              <a:buFont typeface="Dosis"/>
              <a:buChar char="●"/>
            </a:pPr>
            <a:r>
              <a:rPr b="1" i="0" lang="en-US" sz="2000" u="none" cap="none" strike="noStrike">
                <a:solidFill>
                  <a:schemeClr val="dk1"/>
                </a:solidFill>
                <a:latin typeface="Dosis"/>
                <a:ea typeface="Dosis"/>
                <a:cs typeface="Dosis"/>
                <a:sym typeface="Dosis"/>
              </a:rPr>
              <a:t>Warna mobil</a:t>
            </a:r>
            <a:endParaRPr b="1" i="0" sz="20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45720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t/>
            </a:r>
            <a:endParaRPr b="1" i="0" sz="1800" u="none" cap="none" strike="noStrike">
              <a:solidFill>
                <a:schemeClr val="dk1"/>
              </a:solidFill>
              <a:latin typeface="Dosis"/>
              <a:ea typeface="Dosis"/>
              <a:cs typeface="Dosis"/>
              <a:sym typeface="Dosis"/>
            </a:endParaRPr>
          </a:p>
          <a:p>
            <a:pPr indent="0" lvl="0" marL="457200" marR="0" rtl="0" algn="just">
              <a:lnSpc>
                <a:spcPct val="150000"/>
              </a:lnSpc>
              <a:spcBef>
                <a:spcPts val="0"/>
              </a:spcBef>
              <a:spcAft>
                <a:spcPts val="0"/>
              </a:spcAft>
              <a:buClr>
                <a:srgbClr val="000000"/>
              </a:buClr>
              <a:buSzPts val="1800"/>
              <a:buFont typeface="Arial"/>
              <a:buNone/>
            </a:pPr>
            <a:r>
              <a:rPr b="1" i="0" lang="en-US" sz="1800" u="none" cap="none" strike="noStrike">
                <a:solidFill>
                  <a:schemeClr val="dk1"/>
                </a:solidFill>
                <a:latin typeface="Dosis"/>
                <a:ea typeface="Dosis"/>
                <a:cs typeface="Dosis"/>
                <a:sym typeface="Dosis"/>
              </a:rPr>
              <a:t>Berdasarkan grafik diatas, warna mobil yang digemari oleh warga US lebih ke warna natural seperti hitam, putih, silver dan abu-abu. Selebihnya, warna-warna lain yang terlalu nyentrik tidak terlalu laris di sana.</a:t>
            </a:r>
            <a:endParaRPr b="1" i="0" sz="1800" u="none" cap="none" strike="noStrike">
              <a:solidFill>
                <a:schemeClr val="dk1"/>
              </a:solidFill>
              <a:latin typeface="Dosis"/>
              <a:ea typeface="Dosis"/>
              <a:cs typeface="Dosis"/>
              <a:sym typeface="Dosis"/>
            </a:endParaRPr>
          </a:p>
        </p:txBody>
      </p:sp>
      <p:pic>
        <p:nvPicPr>
          <p:cNvPr id="332" name="Google Shape;332;p26"/>
          <p:cNvPicPr preferRelativeResize="0"/>
          <p:nvPr/>
        </p:nvPicPr>
        <p:blipFill rotWithShape="1">
          <a:blip r:embed="rId3">
            <a:alphaModFix/>
          </a:blip>
          <a:srcRect b="0" l="0" r="0" t="0"/>
          <a:stretch/>
        </p:blipFill>
        <p:spPr>
          <a:xfrm>
            <a:off x="1767275" y="479450"/>
            <a:ext cx="8970649" cy="38057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27"/>
          <p:cNvSpPr txBox="1"/>
          <p:nvPr/>
        </p:nvSpPr>
        <p:spPr>
          <a:xfrm>
            <a:off x="545400" y="228600"/>
            <a:ext cx="11534700" cy="74066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2000"/>
              <a:buFont typeface="Arial"/>
              <a:buNone/>
            </a:pPr>
            <a:r>
              <a:rPr b="1" i="0" lang="en-US" sz="2000" u="none" cap="none" strike="noStrike">
                <a:solidFill>
                  <a:schemeClr val="dk1"/>
                </a:solidFill>
                <a:latin typeface="Dosis"/>
                <a:ea typeface="Dosis"/>
                <a:cs typeface="Dosis"/>
                <a:sym typeface="Dosis"/>
              </a:rPr>
              <a:t>Rekomendasi Bisnis</a:t>
            </a:r>
            <a:endParaRPr b="1" i="0" sz="2000" u="none" cap="none" strike="noStrike">
              <a:solidFill>
                <a:schemeClr val="dk1"/>
              </a:solidFill>
              <a:latin typeface="Dosis"/>
              <a:ea typeface="Dosis"/>
              <a:cs typeface="Dosis"/>
              <a:sym typeface="Dosis"/>
            </a:endParaRPr>
          </a:p>
          <a:p>
            <a:pPr indent="-355600" lvl="0" marL="457200" marR="0" rtl="0" algn="just">
              <a:lnSpc>
                <a:spcPct val="150000"/>
              </a:lnSpc>
              <a:spcBef>
                <a:spcPts val="0"/>
              </a:spcBef>
              <a:spcAft>
                <a:spcPts val="0"/>
              </a:spcAft>
              <a:buClr>
                <a:schemeClr val="dk1"/>
              </a:buClr>
              <a:buSzPts val="2000"/>
              <a:buFont typeface="Dosis"/>
              <a:buAutoNum type="arabicPeriod"/>
            </a:pPr>
            <a:r>
              <a:rPr b="1" i="0" lang="en-US" sz="2000" u="none" cap="none" strike="noStrike">
                <a:solidFill>
                  <a:schemeClr val="dk1"/>
                </a:solidFill>
                <a:latin typeface="Dosis"/>
                <a:ea typeface="Dosis"/>
                <a:cs typeface="Dosis"/>
                <a:sym typeface="Dosis"/>
              </a:rPr>
              <a:t>Kita bisa fokus pada mobil dengan tahun produksi yang banyak pembelinya, termasuk:</a:t>
            </a:r>
            <a:endParaRPr b="1" i="0" sz="2000" u="none" cap="none" strike="noStrike">
              <a:solidFill>
                <a:schemeClr val="dk1"/>
              </a:solidFill>
              <a:latin typeface="Dosis"/>
              <a:ea typeface="Dosis"/>
              <a:cs typeface="Dosis"/>
              <a:sym typeface="Dosis"/>
            </a:endParaRPr>
          </a:p>
          <a:p>
            <a:pPr indent="-355600" lvl="0" marL="457200" marR="0" rtl="0" algn="just">
              <a:lnSpc>
                <a:spcPct val="150000"/>
              </a:lnSpc>
              <a:spcBef>
                <a:spcPts val="0"/>
              </a:spcBef>
              <a:spcAft>
                <a:spcPts val="0"/>
              </a:spcAft>
              <a:buClr>
                <a:schemeClr val="dk1"/>
              </a:buClr>
              <a:buSzPts val="2000"/>
              <a:buFont typeface="Dosis"/>
              <a:buAutoNum type="alphaLcPeriod"/>
            </a:pPr>
            <a:r>
              <a:rPr b="1" i="0" lang="en-US" sz="2000" u="none" cap="none" strike="noStrike">
                <a:solidFill>
                  <a:schemeClr val="dk1"/>
                </a:solidFill>
                <a:latin typeface="Dosis"/>
                <a:ea typeface="Dosis"/>
                <a:cs typeface="Dosis"/>
                <a:sym typeface="Dosis"/>
              </a:rPr>
              <a:t>Top 15 brand: Kita ambil 5 brand terbesar seperti ford, chevrolet, nissan, totoya, dan dodge.</a:t>
            </a:r>
            <a:endParaRPr b="1" i="0" sz="2000" u="none" cap="none" strike="noStrike">
              <a:solidFill>
                <a:schemeClr val="dk1"/>
              </a:solidFill>
              <a:latin typeface="Dosis"/>
              <a:ea typeface="Dosis"/>
              <a:cs typeface="Dosis"/>
              <a:sym typeface="Dosis"/>
            </a:endParaRPr>
          </a:p>
          <a:p>
            <a:pPr indent="-355600" lvl="0" marL="457200" marR="0" rtl="0" algn="just">
              <a:lnSpc>
                <a:spcPct val="150000"/>
              </a:lnSpc>
              <a:spcBef>
                <a:spcPts val="0"/>
              </a:spcBef>
              <a:spcAft>
                <a:spcPts val="0"/>
              </a:spcAft>
              <a:buClr>
                <a:schemeClr val="dk1"/>
              </a:buClr>
              <a:buSzPts val="2000"/>
              <a:buFont typeface="Dosis"/>
              <a:buAutoNum type="alphaLcPeriod"/>
            </a:pPr>
            <a:r>
              <a:rPr b="1" i="0" lang="en-US" sz="2000" u="none" cap="none" strike="noStrike">
                <a:solidFill>
                  <a:schemeClr val="dk1"/>
                </a:solidFill>
                <a:latin typeface="Dosis"/>
                <a:ea typeface="Dosis"/>
                <a:cs typeface="Dosis"/>
                <a:sym typeface="Dosis"/>
              </a:rPr>
              <a:t>Top 10 body: Kita ambil 5 yang paling diminati seperti sedan, suv, hatchback, minivan dan coupe.</a:t>
            </a:r>
            <a:endParaRPr b="1" i="0" sz="2000" u="none" cap="none" strike="noStrike">
              <a:solidFill>
                <a:schemeClr val="dk1"/>
              </a:solidFill>
              <a:latin typeface="Dosis"/>
              <a:ea typeface="Dosis"/>
              <a:cs typeface="Dosis"/>
              <a:sym typeface="Dosis"/>
            </a:endParaRPr>
          </a:p>
          <a:p>
            <a:pPr indent="-355600" lvl="0" marL="457200" marR="0" rtl="0" algn="just">
              <a:lnSpc>
                <a:spcPct val="150000"/>
              </a:lnSpc>
              <a:spcBef>
                <a:spcPts val="0"/>
              </a:spcBef>
              <a:spcAft>
                <a:spcPts val="0"/>
              </a:spcAft>
              <a:buClr>
                <a:schemeClr val="dk1"/>
              </a:buClr>
              <a:buSzPts val="2000"/>
              <a:buFont typeface="Dosis"/>
              <a:buAutoNum type="alphaLcPeriod"/>
            </a:pPr>
            <a:r>
              <a:rPr b="1" i="0" lang="en-US" sz="2000" u="none" cap="none" strike="noStrike">
                <a:solidFill>
                  <a:schemeClr val="dk1"/>
                </a:solidFill>
                <a:latin typeface="Dosis"/>
                <a:ea typeface="Dosis"/>
                <a:cs typeface="Dosis"/>
                <a:sym typeface="Dosis"/>
              </a:rPr>
              <a:t>Kami juga akan banyak menjual mobil bekas dengan transmisi automatic dengan catatan perlu di ulang dan cek kembali sebelum dijual ke pasar.</a:t>
            </a:r>
            <a:endParaRPr b="1" i="0" sz="20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2000"/>
              <a:buFont typeface="Arial"/>
              <a:buNone/>
            </a:pPr>
            <a:r>
              <a:rPr b="1" i="0" lang="en-US" sz="2000" u="none" cap="none" strike="noStrike">
                <a:solidFill>
                  <a:schemeClr val="dk1"/>
                </a:solidFill>
                <a:latin typeface="Dosis"/>
                <a:ea typeface="Dosis"/>
                <a:cs typeface="Dosis"/>
                <a:sym typeface="Dosis"/>
              </a:rPr>
              <a:t>Fokus yang dimaksud adalah kita perlu benar-benar memvalidasi kembali nilai RMSE atau MAE dari mobil-mobil ini sehingga harganya terprediksi dengan akurat dan tidak mengecewakan calon customer.</a:t>
            </a:r>
            <a:endParaRPr b="1" i="0" sz="2000" u="none" cap="none" strike="noStrike">
              <a:solidFill>
                <a:schemeClr val="dk1"/>
              </a:solidFill>
              <a:latin typeface="Dosis"/>
              <a:ea typeface="Dosis"/>
              <a:cs typeface="Dosis"/>
              <a:sym typeface="Dosis"/>
            </a:endParaRPr>
          </a:p>
          <a:p>
            <a:pPr indent="-355600" lvl="0" marL="457200" marR="0" rtl="0" algn="just">
              <a:lnSpc>
                <a:spcPct val="150000"/>
              </a:lnSpc>
              <a:spcBef>
                <a:spcPts val="0"/>
              </a:spcBef>
              <a:spcAft>
                <a:spcPts val="0"/>
              </a:spcAft>
              <a:buClr>
                <a:schemeClr val="dk1"/>
              </a:buClr>
              <a:buSzPts val="2000"/>
              <a:buFont typeface="Dosis"/>
              <a:buAutoNum type="arabicPeriod"/>
            </a:pPr>
            <a:r>
              <a:rPr b="1" i="0" lang="en-US" sz="2000" u="none" cap="none" strike="noStrike">
                <a:solidFill>
                  <a:schemeClr val="dk1"/>
                </a:solidFill>
                <a:latin typeface="Dosis"/>
                <a:ea typeface="Dosis"/>
                <a:cs typeface="Dosis"/>
                <a:sym typeface="Dosis"/>
              </a:rPr>
              <a:t>Selain itu, karena kita akan men-deploy model bisnis dan melakukan penjualan dalam bentuk website, maka kami menyarankan mobil-mobil tersebut dipasang sebagai bentuk pemasaran/iklan untuk menarik minat pembeli, terutama memberikan transparansi dari harga yang ditawarkan dan membuat special promo sesuai dengan momen yang tepat, pada saat end &amp; next year, dan hari besar tertentu.</a:t>
            </a:r>
            <a:endParaRPr b="1" i="0" sz="2000" u="none" cap="none" strike="noStrike">
              <a:solidFill>
                <a:schemeClr val="dk1"/>
              </a:solidFill>
              <a:latin typeface="Dosis"/>
              <a:ea typeface="Dosis"/>
              <a:cs typeface="Dosis"/>
              <a:sym typeface="Dosis"/>
            </a:endParaRPr>
          </a:p>
          <a:p>
            <a:pPr indent="-355600" lvl="0" marL="457200" marR="0" rtl="0" algn="just">
              <a:lnSpc>
                <a:spcPct val="150000"/>
              </a:lnSpc>
              <a:spcBef>
                <a:spcPts val="0"/>
              </a:spcBef>
              <a:spcAft>
                <a:spcPts val="0"/>
              </a:spcAft>
              <a:buClr>
                <a:schemeClr val="dk1"/>
              </a:buClr>
              <a:buSzPts val="2000"/>
              <a:buFont typeface="Dosis"/>
              <a:buAutoNum type="arabicPeriod"/>
            </a:pPr>
            <a:r>
              <a:rPr b="1" i="0" lang="en-US" sz="2000" u="none" cap="none" strike="noStrike">
                <a:solidFill>
                  <a:schemeClr val="dk1"/>
                </a:solidFill>
                <a:latin typeface="Dosis"/>
                <a:ea typeface="Dosis"/>
                <a:cs typeface="Dosis"/>
                <a:sym typeface="Dosis"/>
              </a:rPr>
              <a:t>Kita juga menyarankan agar proporsi staf Appraisal pada hari selasa s/d jumat bisa lebih banyak dibandingkan hari sabtu, minggu, dan senin.</a:t>
            </a:r>
            <a:endParaRPr b="1" i="0" sz="2000" u="none" cap="none" strike="noStrike">
              <a:solidFill>
                <a:schemeClr val="dk1"/>
              </a:solidFill>
              <a:latin typeface="Dosis"/>
              <a:ea typeface="Dosis"/>
              <a:cs typeface="Dosis"/>
              <a:sym typeface="Dosi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g12c98d74aa3_0_0"/>
          <p:cNvSpPr txBox="1"/>
          <p:nvPr/>
        </p:nvSpPr>
        <p:spPr>
          <a:xfrm>
            <a:off x="1792150" y="2758924"/>
            <a:ext cx="9155400" cy="1852200"/>
          </a:xfrm>
          <a:prstGeom prst="rect">
            <a:avLst/>
          </a:prstGeom>
          <a:noFill/>
          <a:ln>
            <a:noFill/>
          </a:ln>
        </p:spPr>
        <p:txBody>
          <a:bodyPr anchorCtr="0" anchor="t" bIns="45700" lIns="91425" spcFirstLastPara="1" rIns="91425" wrap="square" tIns="45700">
            <a:spAutoFit/>
          </a:bodyPr>
          <a:lstStyle/>
          <a:p>
            <a:pPr indent="0" lvl="0" marL="0" marR="0" rtl="0" algn="ctr">
              <a:lnSpc>
                <a:spcPct val="133333"/>
              </a:lnSpc>
              <a:spcBef>
                <a:spcPts val="0"/>
              </a:spcBef>
              <a:spcAft>
                <a:spcPts val="0"/>
              </a:spcAft>
              <a:buClr>
                <a:srgbClr val="000000"/>
              </a:buClr>
              <a:buSzPts val="3600"/>
              <a:buFont typeface="Arial"/>
              <a:buNone/>
            </a:pPr>
            <a:r>
              <a:rPr b="1" i="0" lang="en-US" sz="4900" u="none" cap="none" strike="noStrike">
                <a:solidFill>
                  <a:schemeClr val="dk1"/>
                </a:solidFill>
                <a:latin typeface="Montserrat"/>
                <a:ea typeface="Montserrat"/>
                <a:cs typeface="Montserrat"/>
                <a:sym typeface="Montserrat"/>
              </a:rPr>
              <a:t>STAGE 2</a:t>
            </a:r>
            <a:endParaRPr b="1" i="0" sz="4900" u="none" cap="none" strike="noStrike">
              <a:solidFill>
                <a:schemeClr val="dk1"/>
              </a:solidFill>
              <a:latin typeface="Montserrat"/>
              <a:ea typeface="Montserrat"/>
              <a:cs typeface="Montserrat"/>
              <a:sym typeface="Montserrat"/>
            </a:endParaRPr>
          </a:p>
          <a:p>
            <a:pPr indent="0" lvl="0" marL="0" marR="0" rtl="0" algn="ctr">
              <a:lnSpc>
                <a:spcPct val="133333"/>
              </a:lnSpc>
              <a:spcBef>
                <a:spcPts val="0"/>
              </a:spcBef>
              <a:spcAft>
                <a:spcPts val="0"/>
              </a:spcAft>
              <a:buClr>
                <a:srgbClr val="000000"/>
              </a:buClr>
              <a:buSzPts val="3600"/>
              <a:buFont typeface="Arial"/>
              <a:buNone/>
            </a:pPr>
            <a:r>
              <a:rPr b="1" i="0" lang="en-US" sz="4900" u="none" cap="none" strike="noStrike">
                <a:solidFill>
                  <a:schemeClr val="dk1"/>
                </a:solidFill>
                <a:latin typeface="Montserrat"/>
                <a:ea typeface="Montserrat"/>
                <a:cs typeface="Montserrat"/>
                <a:sym typeface="Montserrat"/>
              </a:rPr>
              <a:t>Data Pre-Processing</a:t>
            </a:r>
            <a:endParaRPr b="1" i="0" sz="27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g12aca04e443_0_0"/>
          <p:cNvSpPr txBox="1"/>
          <p:nvPr/>
        </p:nvSpPr>
        <p:spPr>
          <a:xfrm>
            <a:off x="697150" y="147800"/>
            <a:ext cx="3960600" cy="535500"/>
          </a:xfrm>
          <a:prstGeom prst="rect">
            <a:avLst/>
          </a:prstGeom>
          <a:noFill/>
          <a:ln>
            <a:noFill/>
          </a:ln>
        </p:spPr>
        <p:txBody>
          <a:bodyPr anchorCtr="0" anchor="t" bIns="91425" lIns="91425" spcFirstLastPara="1" rIns="91425" wrap="square" tIns="91425">
            <a:spAutoFit/>
          </a:bodyPr>
          <a:lstStyle/>
          <a:p>
            <a:pPr indent="-381000" lvl="0" marL="457200" marR="0" rtl="0" algn="l">
              <a:lnSpc>
                <a:spcPct val="95000"/>
              </a:lnSpc>
              <a:spcBef>
                <a:spcPts val="0"/>
              </a:spcBef>
              <a:spcAft>
                <a:spcPts val="0"/>
              </a:spcAft>
              <a:buClr>
                <a:srgbClr val="0000FF"/>
              </a:buClr>
              <a:buSzPts val="2400"/>
              <a:buFont typeface="Arial"/>
              <a:buAutoNum type="arabicPeriod"/>
            </a:pPr>
            <a:r>
              <a:rPr b="1" i="0" lang="en-US" sz="2400" u="none" cap="none" strike="noStrike">
                <a:solidFill>
                  <a:srgbClr val="0000FF"/>
                </a:solidFill>
                <a:latin typeface="Arial"/>
                <a:ea typeface="Arial"/>
                <a:cs typeface="Arial"/>
                <a:sym typeface="Arial"/>
              </a:rPr>
              <a:t>Handle Missing Values</a:t>
            </a:r>
            <a:endParaRPr b="1" i="0" sz="2400" u="none" cap="none" strike="noStrike">
              <a:solidFill>
                <a:srgbClr val="0000FF"/>
              </a:solidFill>
              <a:latin typeface="Arial"/>
              <a:ea typeface="Arial"/>
              <a:cs typeface="Arial"/>
              <a:sym typeface="Arial"/>
            </a:endParaRPr>
          </a:p>
        </p:txBody>
      </p:sp>
      <p:pic>
        <p:nvPicPr>
          <p:cNvPr id="348" name="Google Shape;348;g12aca04e443_0_0"/>
          <p:cNvPicPr preferRelativeResize="0"/>
          <p:nvPr/>
        </p:nvPicPr>
        <p:blipFill rotWithShape="1">
          <a:blip r:embed="rId3">
            <a:alphaModFix/>
          </a:blip>
          <a:srcRect b="0" l="0" r="0" t="0"/>
          <a:stretch/>
        </p:blipFill>
        <p:spPr>
          <a:xfrm>
            <a:off x="6079950" y="885825"/>
            <a:ext cx="5622974" cy="5682325"/>
          </a:xfrm>
          <a:prstGeom prst="rect">
            <a:avLst/>
          </a:prstGeom>
          <a:noFill/>
          <a:ln>
            <a:noFill/>
          </a:ln>
        </p:spPr>
      </p:pic>
      <p:sp>
        <p:nvSpPr>
          <p:cNvPr id="349" name="Google Shape;349;g12aca04e443_0_0"/>
          <p:cNvSpPr txBox="1"/>
          <p:nvPr/>
        </p:nvSpPr>
        <p:spPr>
          <a:xfrm>
            <a:off x="771050" y="1353525"/>
            <a:ext cx="4993200" cy="4125000"/>
          </a:xfrm>
          <a:prstGeom prst="rect">
            <a:avLst/>
          </a:prstGeom>
          <a:noFill/>
          <a:ln>
            <a:noFill/>
          </a:ln>
        </p:spPr>
        <p:txBody>
          <a:bodyPr anchorCtr="0" anchor="t" bIns="91425" lIns="91425" spcFirstLastPara="1" rIns="91425" wrap="square" tIns="91425">
            <a:spAutoFit/>
          </a:bodyPr>
          <a:lstStyle/>
          <a:p>
            <a:pPr indent="-330200" lvl="0" marL="457200" marR="0" rtl="0" algn="just">
              <a:lnSpc>
                <a:spcPct val="150000"/>
              </a:lnSpc>
              <a:spcBef>
                <a:spcPts val="0"/>
              </a:spcBef>
              <a:spcAft>
                <a:spcPts val="0"/>
              </a:spcAft>
              <a:buClr>
                <a:schemeClr val="dk1"/>
              </a:buClr>
              <a:buSzPts val="1600"/>
              <a:buFont typeface="Dosis"/>
              <a:buAutoNum type="arabicPeriod"/>
            </a:pPr>
            <a:r>
              <a:rPr b="0" i="0" lang="en-US" sz="1600" u="none" cap="none" strike="noStrike">
                <a:solidFill>
                  <a:schemeClr val="dk1"/>
                </a:solidFill>
                <a:latin typeface="Dosis"/>
                <a:ea typeface="Dosis"/>
                <a:cs typeface="Dosis"/>
                <a:sym typeface="Dosis"/>
              </a:rPr>
              <a:t>Terdapat 9 kolom yang mengandung value null, yaitu kolom: make, model, trim, body, transmission, condition, odometer, color, interior.</a:t>
            </a:r>
            <a:endParaRPr b="0" i="0" sz="1600" u="none" cap="none" strike="noStrike">
              <a:solidFill>
                <a:schemeClr val="dk1"/>
              </a:solidFill>
              <a:latin typeface="Dosis"/>
              <a:ea typeface="Dosis"/>
              <a:cs typeface="Dosis"/>
              <a:sym typeface="Dosis"/>
            </a:endParaRPr>
          </a:p>
          <a:p>
            <a:pPr indent="-330200" lvl="0" marL="457200" marR="0" rtl="0" algn="just">
              <a:lnSpc>
                <a:spcPct val="150000"/>
              </a:lnSpc>
              <a:spcBef>
                <a:spcPts val="0"/>
              </a:spcBef>
              <a:spcAft>
                <a:spcPts val="0"/>
              </a:spcAft>
              <a:buClr>
                <a:schemeClr val="dk1"/>
              </a:buClr>
              <a:buSzPts val="1600"/>
              <a:buFont typeface="Dosis"/>
              <a:buAutoNum type="arabicPeriod"/>
            </a:pPr>
            <a:r>
              <a:rPr b="0" i="0" lang="en-US" sz="1600" u="none" cap="none" strike="noStrike">
                <a:solidFill>
                  <a:schemeClr val="dk1"/>
                </a:solidFill>
                <a:latin typeface="Dosis"/>
                <a:ea typeface="Dosis"/>
                <a:cs typeface="Dosis"/>
                <a:sym typeface="Dosis"/>
              </a:rPr>
              <a:t>Kolom transmission mengandung cukup banyak value null, yaitu sebanyak 65,353 (sebesar 11.69% dari total data). Sehingga kolom ini tidak akan di drop baris data yang bernilai null, tetapi diisi dengan nilai modus dari kolom transmission yaitu “Automatic”.</a:t>
            </a:r>
            <a:endParaRPr b="0" i="0" sz="1600" u="none" cap="none" strike="noStrike">
              <a:solidFill>
                <a:schemeClr val="dk1"/>
              </a:solidFill>
              <a:latin typeface="Dosis"/>
              <a:ea typeface="Dosis"/>
              <a:cs typeface="Dosis"/>
              <a:sym typeface="Dosis"/>
            </a:endParaRPr>
          </a:p>
          <a:p>
            <a:pPr indent="-330200" lvl="0" marL="457200" marR="0" rtl="0" algn="just">
              <a:lnSpc>
                <a:spcPct val="150000"/>
              </a:lnSpc>
              <a:spcBef>
                <a:spcPts val="0"/>
              </a:spcBef>
              <a:spcAft>
                <a:spcPts val="0"/>
              </a:spcAft>
              <a:buClr>
                <a:schemeClr val="dk1"/>
              </a:buClr>
              <a:buSzPts val="1600"/>
              <a:buFont typeface="Dosis"/>
              <a:buAutoNum type="arabicPeriod"/>
            </a:pPr>
            <a:r>
              <a:rPr b="0" i="0" lang="en-US" sz="1600" u="none" cap="none" strike="noStrike">
                <a:solidFill>
                  <a:schemeClr val="dk1"/>
                </a:solidFill>
                <a:latin typeface="Dosis"/>
                <a:ea typeface="Dosis"/>
                <a:cs typeface="Dosis"/>
                <a:sym typeface="Dosis"/>
              </a:rPr>
              <a:t>Kolom-kolom lainnya yang mengandung baris data null, masih di angka kurang dari 2.5% dari total data, sehingga baris yang mengandung null akan di-drop.</a:t>
            </a:r>
            <a:endParaRPr b="0" i="0" sz="1600" u="none" cap="none" strike="noStrike">
              <a:solidFill>
                <a:schemeClr val="dk1"/>
              </a:solidFill>
              <a:latin typeface="Dosis"/>
              <a:ea typeface="Dosis"/>
              <a:cs typeface="Dosis"/>
              <a:sym typeface="Dosi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g12f7a2bb874_0_0"/>
          <p:cNvSpPr txBox="1"/>
          <p:nvPr/>
        </p:nvSpPr>
        <p:spPr>
          <a:xfrm>
            <a:off x="837445" y="1713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Latar Belakang Masalah</a:t>
            </a:r>
            <a:endParaRPr b="1" i="0" sz="3200" u="none" cap="none" strike="noStrike">
              <a:solidFill>
                <a:srgbClr val="0198A3"/>
              </a:solidFill>
              <a:latin typeface="Montserrat"/>
              <a:ea typeface="Montserrat"/>
              <a:cs typeface="Montserrat"/>
              <a:sym typeface="Montserrat"/>
            </a:endParaRPr>
          </a:p>
        </p:txBody>
      </p:sp>
      <p:sp>
        <p:nvSpPr>
          <p:cNvPr id="86" name="Google Shape;86;g12f7a2bb874_0_0"/>
          <p:cNvSpPr txBox="1"/>
          <p:nvPr/>
        </p:nvSpPr>
        <p:spPr>
          <a:xfrm>
            <a:off x="837450" y="925175"/>
            <a:ext cx="11296200" cy="5536800"/>
          </a:xfrm>
          <a:prstGeom prst="rect">
            <a:avLst/>
          </a:prstGeom>
          <a:noFill/>
          <a:ln>
            <a:noFill/>
          </a:ln>
        </p:spPr>
        <p:txBody>
          <a:bodyPr anchorCtr="0" anchor="t" bIns="45700" lIns="91425" spcFirstLastPara="1" rIns="91425" wrap="square" tIns="45700">
            <a:spAutoFit/>
          </a:bodyPr>
          <a:lstStyle/>
          <a:p>
            <a:pPr indent="0" lvl="0" marL="0" marR="0" rtl="0" algn="l">
              <a:lnSpc>
                <a:spcPct val="165000"/>
              </a:lnSpc>
              <a:spcBef>
                <a:spcPts val="0"/>
              </a:spcBef>
              <a:spcAft>
                <a:spcPts val="0"/>
              </a:spcAft>
              <a:buClr>
                <a:srgbClr val="000000"/>
              </a:buClr>
              <a:buSzPts val="200"/>
              <a:buFont typeface="Arial"/>
              <a:buNone/>
            </a:pPr>
            <a:r>
              <a:t/>
            </a:r>
            <a:endParaRPr b="0" i="0" sz="200" u="none" cap="none" strike="noStrike">
              <a:solidFill>
                <a:schemeClr val="dk1"/>
              </a:solidFill>
              <a:latin typeface="Dosis"/>
              <a:ea typeface="Dosis"/>
              <a:cs typeface="Dosis"/>
              <a:sym typeface="Dosis"/>
            </a:endParaRPr>
          </a:p>
          <a:p>
            <a:pPr indent="0" lvl="0" marL="0" marR="0" rtl="0" algn="l">
              <a:lnSpc>
                <a:spcPct val="165000"/>
              </a:lnSpc>
              <a:spcBef>
                <a:spcPts val="0"/>
              </a:spcBef>
              <a:spcAft>
                <a:spcPts val="0"/>
              </a:spcAft>
              <a:buNone/>
            </a:pPr>
            <a:r>
              <a:rPr b="1" i="0" lang="en-US" sz="2000" u="sng" cap="none" strike="noStrike">
                <a:solidFill>
                  <a:schemeClr val="dk1"/>
                </a:solidFill>
                <a:latin typeface="Dosis"/>
                <a:ea typeface="Dosis"/>
                <a:cs typeface="Dosis"/>
                <a:sym typeface="Dosis"/>
              </a:rPr>
              <a:t>P</a:t>
            </a:r>
            <a:r>
              <a:rPr b="1" i="0" lang="en-US" sz="2000" u="sng" cap="none" strike="noStrike">
                <a:solidFill>
                  <a:schemeClr val="dk1"/>
                </a:solidFill>
                <a:latin typeface="Dosis"/>
                <a:ea typeface="Dosis"/>
                <a:cs typeface="Dosis"/>
                <a:sym typeface="Dosis"/>
              </a:rPr>
              <a:t>ROBLEM STATEMENT</a:t>
            </a:r>
            <a:r>
              <a:rPr b="1" i="0" lang="en-US" sz="2000" u="none" cap="none" strike="noStrike">
                <a:solidFill>
                  <a:schemeClr val="dk1"/>
                </a:solidFill>
                <a:latin typeface="Dosis"/>
                <a:ea typeface="Dosis"/>
                <a:cs typeface="Dosis"/>
                <a:sym typeface="Dosis"/>
              </a:rPr>
              <a:t>:</a:t>
            </a:r>
            <a:r>
              <a:rPr b="0" i="0" lang="en-US" sz="2000" u="none" cap="none" strike="noStrike">
                <a:solidFill>
                  <a:schemeClr val="dk1"/>
                </a:solidFill>
                <a:latin typeface="Dosis"/>
                <a:ea typeface="Dosis"/>
                <a:cs typeface="Dosis"/>
                <a:sym typeface="Dosis"/>
              </a:rPr>
              <a:t> </a:t>
            </a:r>
            <a:endParaRPr b="0" i="0" sz="2000" u="none" cap="none" strike="noStrike">
              <a:solidFill>
                <a:schemeClr val="dk1"/>
              </a:solidFill>
              <a:latin typeface="Dosis"/>
              <a:ea typeface="Dosis"/>
              <a:cs typeface="Dosis"/>
              <a:sym typeface="Dosis"/>
            </a:endParaRPr>
          </a:p>
          <a:p>
            <a:pPr indent="0" lvl="0" marL="0" marR="0" rtl="0" algn="l">
              <a:lnSpc>
                <a:spcPct val="165000"/>
              </a:lnSpc>
              <a:spcBef>
                <a:spcPts val="0"/>
              </a:spcBef>
              <a:spcAft>
                <a:spcPts val="0"/>
              </a:spcAft>
              <a:buNone/>
            </a:pPr>
            <a:r>
              <a:t/>
            </a:r>
            <a:endParaRPr sz="2000">
              <a:solidFill>
                <a:schemeClr val="dk1"/>
              </a:solidFill>
              <a:latin typeface="Dosis"/>
              <a:ea typeface="Dosis"/>
              <a:cs typeface="Dosis"/>
              <a:sym typeface="Dosis"/>
            </a:endParaRPr>
          </a:p>
          <a:p>
            <a:pPr indent="457200" lvl="0" marL="0" marR="0" rtl="0" algn="l">
              <a:lnSpc>
                <a:spcPct val="165000"/>
              </a:lnSpc>
              <a:spcBef>
                <a:spcPts val="0"/>
              </a:spcBef>
              <a:spcAft>
                <a:spcPts val="0"/>
              </a:spcAft>
              <a:buNone/>
            </a:pPr>
            <a:r>
              <a:rPr b="0" i="0" lang="en-US" sz="2000" u="none" cap="none" strike="noStrike">
                <a:solidFill>
                  <a:schemeClr val="dk1"/>
                </a:solidFill>
                <a:latin typeface="Dosis"/>
                <a:ea typeface="Dosis"/>
                <a:cs typeface="Dosis"/>
                <a:sym typeface="Dosis"/>
              </a:rPr>
              <a:t>Dalam b</a:t>
            </a:r>
            <a:r>
              <a:rPr lang="en-US" sz="2000">
                <a:solidFill>
                  <a:schemeClr val="dk1"/>
                </a:solidFill>
                <a:latin typeface="Dosis"/>
                <a:ea typeface="Dosis"/>
                <a:cs typeface="Dosis"/>
                <a:sym typeface="Dosis"/>
              </a:rPr>
              <a:t>eberapa tahun terakhir, transaksi mobil bekas di Amerika Serikat sedang menjadi </a:t>
            </a:r>
            <a:r>
              <a:rPr i="1" lang="en-US" sz="2000">
                <a:solidFill>
                  <a:schemeClr val="dk1"/>
                </a:solidFill>
                <a:latin typeface="Dosis"/>
                <a:ea typeface="Dosis"/>
                <a:cs typeface="Dosis"/>
                <a:sym typeface="Dosis"/>
              </a:rPr>
              <a:t>tren</a:t>
            </a:r>
            <a:r>
              <a:rPr lang="en-US" sz="2000">
                <a:solidFill>
                  <a:schemeClr val="dk1"/>
                </a:solidFill>
                <a:latin typeface="Dosis"/>
                <a:ea typeface="Dosis"/>
                <a:cs typeface="Dosis"/>
                <a:sym typeface="Dosis"/>
              </a:rPr>
              <a:t>. Hal ini menyebabkan penjualan mobil bekas meningkat, yang mana berdampak ke beberapa usaha termasuk Perusahaan </a:t>
            </a:r>
            <a:r>
              <a:rPr b="1" lang="en-US" sz="2000">
                <a:solidFill>
                  <a:schemeClr val="dk1"/>
                </a:solidFill>
                <a:latin typeface="Dosis"/>
                <a:ea typeface="Dosis"/>
                <a:cs typeface="Dosis"/>
                <a:sym typeface="Dosis"/>
              </a:rPr>
              <a:t>Happy Car</a:t>
            </a:r>
            <a:r>
              <a:rPr lang="en-US" sz="2000">
                <a:solidFill>
                  <a:schemeClr val="dk1"/>
                </a:solidFill>
                <a:latin typeface="Dosis"/>
                <a:ea typeface="Dosis"/>
                <a:cs typeface="Dosis"/>
                <a:sym typeface="Dosis"/>
              </a:rPr>
              <a:t>. Akibatnya, </a:t>
            </a:r>
            <a:r>
              <a:rPr b="0" i="0" lang="en-US" sz="2000" u="none" cap="none" strike="noStrike">
                <a:solidFill>
                  <a:schemeClr val="dk1"/>
                </a:solidFill>
                <a:latin typeface="Dosis"/>
                <a:ea typeface="Dosis"/>
                <a:cs typeface="Dosis"/>
                <a:sym typeface="Dosis"/>
              </a:rPr>
              <a:t>pengajuan untuk menju</a:t>
            </a:r>
            <a:r>
              <a:rPr lang="en-US" sz="2000">
                <a:solidFill>
                  <a:schemeClr val="dk1"/>
                </a:solidFill>
                <a:latin typeface="Dosis"/>
                <a:ea typeface="Dosis"/>
                <a:cs typeface="Dosis"/>
                <a:sym typeface="Dosis"/>
              </a:rPr>
              <a:t>al mobil bekas juga turut meningkat.</a:t>
            </a:r>
            <a:r>
              <a:rPr b="0" i="0" lang="en-US" sz="2000" u="none" cap="none" strike="noStrike">
                <a:solidFill>
                  <a:schemeClr val="dk1"/>
                </a:solidFill>
                <a:latin typeface="Dosis"/>
                <a:ea typeface="Dosis"/>
                <a:cs typeface="Dosis"/>
                <a:sym typeface="Dosis"/>
              </a:rPr>
              <a:t> </a:t>
            </a:r>
            <a:r>
              <a:rPr lang="en-US" sz="2000">
                <a:solidFill>
                  <a:schemeClr val="dk1"/>
                </a:solidFill>
                <a:latin typeface="Dosis"/>
                <a:ea typeface="Dosis"/>
                <a:cs typeface="Dosis"/>
                <a:sym typeface="Dosis"/>
              </a:rPr>
              <a:t>Meskipun begitu, fenomena ini sulit untuk diimbangi karena keterbatasan perusahaan dalam hal teknis, sehingga pengajuan meningkat namun mobil bekas yang dapat diproses per-harinya tidak mengalami peningkatan.</a:t>
            </a:r>
            <a:r>
              <a:rPr b="0" i="0" lang="en-US" sz="2000" u="none" cap="none" strike="noStrike">
                <a:solidFill>
                  <a:schemeClr val="dk1"/>
                </a:solidFill>
                <a:latin typeface="Dosis"/>
                <a:ea typeface="Dosis"/>
                <a:cs typeface="Dosis"/>
                <a:sym typeface="Dosis"/>
              </a:rPr>
              <a:t> </a:t>
            </a:r>
            <a:endParaRPr b="0" i="0" sz="2000" u="none" cap="none" strike="noStrike">
              <a:solidFill>
                <a:schemeClr val="dk1"/>
              </a:solidFill>
              <a:latin typeface="Dosis"/>
              <a:ea typeface="Dosis"/>
              <a:cs typeface="Dosis"/>
              <a:sym typeface="Dosis"/>
            </a:endParaRPr>
          </a:p>
          <a:p>
            <a:pPr indent="457200" lvl="0" marL="0" marR="0" rtl="0" algn="l">
              <a:lnSpc>
                <a:spcPct val="165000"/>
              </a:lnSpc>
              <a:spcBef>
                <a:spcPts val="0"/>
              </a:spcBef>
              <a:spcAft>
                <a:spcPts val="0"/>
              </a:spcAft>
              <a:buNone/>
            </a:pPr>
            <a:r>
              <a:rPr lang="en-US" sz="2000">
                <a:solidFill>
                  <a:schemeClr val="dk1"/>
                </a:solidFill>
                <a:latin typeface="Dosis"/>
                <a:ea typeface="Dosis"/>
                <a:cs typeface="Dosis"/>
                <a:sym typeface="Dosis"/>
              </a:rPr>
              <a:t>Adapun jadwal lelang adalah sebagai berikut. Pengecekan kendaraan dilakukan mulai pukul 07.00 - 12.00 lalu akan dilanjutkan dengan acara lelang pada pukul 14.00 - 17.30, sehingga timbul pertanyaan : </a:t>
            </a:r>
            <a:r>
              <a:rPr b="0" i="0" lang="en-US" sz="2000" u="none" cap="none" strike="noStrike">
                <a:solidFill>
                  <a:schemeClr val="dk1"/>
                </a:solidFill>
                <a:latin typeface="Dosis"/>
                <a:ea typeface="Dosis"/>
                <a:cs typeface="Dosis"/>
                <a:sym typeface="Dosis"/>
              </a:rPr>
              <a:t>Bagaimana cara membantu Perusahaan </a:t>
            </a:r>
            <a:r>
              <a:rPr b="1" i="0" lang="en-US" sz="2000" u="none" cap="none" strike="noStrike">
                <a:solidFill>
                  <a:schemeClr val="dk1"/>
                </a:solidFill>
                <a:latin typeface="Dosis"/>
                <a:ea typeface="Dosis"/>
                <a:cs typeface="Dosis"/>
                <a:sym typeface="Dosis"/>
              </a:rPr>
              <a:t>Happy Car</a:t>
            </a:r>
            <a:r>
              <a:rPr b="0" i="0" lang="en-US" sz="2000" u="none" cap="none" strike="noStrike">
                <a:solidFill>
                  <a:schemeClr val="dk1"/>
                </a:solidFill>
                <a:latin typeface="Dosis"/>
                <a:ea typeface="Dosis"/>
                <a:cs typeface="Dosis"/>
                <a:sym typeface="Dosis"/>
              </a:rPr>
              <a:t> untuk menentukan harga mobil bekas secara cepat dan akurat sehingga tidak perlu untuk menambah pekerja?</a:t>
            </a:r>
            <a:endParaRPr b="0" i="1" sz="2000" u="none" cap="none" strike="noStrike">
              <a:solidFill>
                <a:schemeClr val="dk1"/>
              </a:solidFill>
              <a:latin typeface="Dosis"/>
              <a:ea typeface="Dosis"/>
              <a:cs typeface="Dosis"/>
              <a:sym typeface="Dosi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g12ccde88215_0_0"/>
          <p:cNvSpPr txBox="1"/>
          <p:nvPr/>
        </p:nvSpPr>
        <p:spPr>
          <a:xfrm>
            <a:off x="811450" y="683300"/>
            <a:ext cx="5601300" cy="836700"/>
          </a:xfrm>
          <a:prstGeom prst="rect">
            <a:avLst/>
          </a:prstGeom>
          <a:noFill/>
          <a:ln>
            <a:noFill/>
          </a:ln>
        </p:spPr>
        <p:txBody>
          <a:bodyPr anchorCtr="0" anchor="t" bIns="91425" lIns="91425" spcFirstLastPara="1" rIns="91425" wrap="square" tIns="91425">
            <a:spAutoFit/>
          </a:bodyPr>
          <a:lstStyle/>
          <a:p>
            <a:pPr indent="-370141" lvl="0" marL="457200" marR="0" rtl="0" algn="l">
              <a:lnSpc>
                <a:spcPct val="95000"/>
              </a:lnSpc>
              <a:spcBef>
                <a:spcPts val="0"/>
              </a:spcBef>
              <a:spcAft>
                <a:spcPts val="0"/>
              </a:spcAft>
              <a:buClr>
                <a:schemeClr val="dk1"/>
              </a:buClr>
              <a:buSzPts val="2229"/>
              <a:buFont typeface="Dosis"/>
              <a:buAutoNum type="alphaUcPeriod"/>
            </a:pPr>
            <a:r>
              <a:rPr b="1" i="0" lang="en-US" sz="2229" u="none" cap="none" strike="noStrike">
                <a:solidFill>
                  <a:schemeClr val="dk1"/>
                </a:solidFill>
                <a:latin typeface="Dosis"/>
                <a:ea typeface="Dosis"/>
                <a:cs typeface="Dosis"/>
                <a:sym typeface="Dosis"/>
              </a:rPr>
              <a:t>Drop Missing Value : Drop kolom yang persentase missing value-nya &lt; 2.5 %</a:t>
            </a:r>
            <a:endParaRPr b="0" i="0" sz="1600" u="none" cap="none" strike="noStrike">
              <a:solidFill>
                <a:srgbClr val="000000"/>
              </a:solidFill>
              <a:latin typeface="Arial"/>
              <a:ea typeface="Arial"/>
              <a:cs typeface="Arial"/>
              <a:sym typeface="Arial"/>
            </a:endParaRPr>
          </a:p>
        </p:txBody>
      </p:sp>
      <p:pic>
        <p:nvPicPr>
          <p:cNvPr id="355" name="Google Shape;355;g12ccde88215_0_0"/>
          <p:cNvPicPr preferRelativeResize="0"/>
          <p:nvPr/>
        </p:nvPicPr>
        <p:blipFill rotWithShape="1">
          <a:blip r:embed="rId3">
            <a:alphaModFix/>
          </a:blip>
          <a:srcRect b="0" l="0" r="0" t="0"/>
          <a:stretch/>
        </p:blipFill>
        <p:spPr>
          <a:xfrm>
            <a:off x="600099" y="1551925"/>
            <a:ext cx="6516799" cy="4185375"/>
          </a:xfrm>
          <a:prstGeom prst="rect">
            <a:avLst/>
          </a:prstGeom>
          <a:noFill/>
          <a:ln>
            <a:noFill/>
          </a:ln>
        </p:spPr>
      </p:pic>
      <p:sp>
        <p:nvSpPr>
          <p:cNvPr id="356" name="Google Shape;356;g12ccde88215_0_0"/>
          <p:cNvSpPr txBox="1"/>
          <p:nvPr/>
        </p:nvSpPr>
        <p:spPr>
          <a:xfrm>
            <a:off x="697150" y="147800"/>
            <a:ext cx="3960600" cy="535500"/>
          </a:xfrm>
          <a:prstGeom prst="rect">
            <a:avLst/>
          </a:prstGeom>
          <a:noFill/>
          <a:ln>
            <a:noFill/>
          </a:ln>
        </p:spPr>
        <p:txBody>
          <a:bodyPr anchorCtr="0" anchor="t" bIns="91425" lIns="91425" spcFirstLastPara="1" rIns="91425" wrap="square" tIns="91425">
            <a:spAutoFit/>
          </a:bodyPr>
          <a:lstStyle/>
          <a:p>
            <a:pPr indent="-381000" lvl="0" marL="457200" marR="0" rtl="0" algn="l">
              <a:lnSpc>
                <a:spcPct val="95000"/>
              </a:lnSpc>
              <a:spcBef>
                <a:spcPts val="0"/>
              </a:spcBef>
              <a:spcAft>
                <a:spcPts val="0"/>
              </a:spcAft>
              <a:buClr>
                <a:srgbClr val="0000FF"/>
              </a:buClr>
              <a:buSzPts val="2400"/>
              <a:buFont typeface="Arial"/>
              <a:buAutoNum type="arabicPeriod"/>
            </a:pPr>
            <a:r>
              <a:rPr b="1" i="0" lang="en-US" sz="2400" u="none" cap="none" strike="noStrike">
                <a:solidFill>
                  <a:srgbClr val="0000FF"/>
                </a:solidFill>
                <a:latin typeface="Arial"/>
                <a:ea typeface="Arial"/>
                <a:cs typeface="Arial"/>
                <a:sym typeface="Arial"/>
              </a:rPr>
              <a:t>Handle Missing Values</a:t>
            </a:r>
            <a:endParaRPr b="1" i="0" sz="2400" u="none" cap="none" strike="noStrike">
              <a:solidFill>
                <a:srgbClr val="0000FF"/>
              </a:solidFill>
              <a:latin typeface="Arial"/>
              <a:ea typeface="Arial"/>
              <a:cs typeface="Arial"/>
              <a:sym typeface="Arial"/>
            </a:endParaRPr>
          </a:p>
        </p:txBody>
      </p:sp>
      <p:sp>
        <p:nvSpPr>
          <p:cNvPr id="357" name="Google Shape;357;g12ccde88215_0_0"/>
          <p:cNvSpPr txBox="1"/>
          <p:nvPr/>
        </p:nvSpPr>
        <p:spPr>
          <a:xfrm>
            <a:off x="7329450" y="1380500"/>
            <a:ext cx="4623600" cy="46485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rgbClr val="000000"/>
              </a:buClr>
              <a:buSzPts val="2000"/>
              <a:buFont typeface="Arial"/>
              <a:buNone/>
            </a:pPr>
            <a:r>
              <a:rPr b="0" i="0" lang="en-US" sz="2000" u="none" cap="none" strike="noStrike">
                <a:solidFill>
                  <a:schemeClr val="dk1"/>
                </a:solidFill>
                <a:latin typeface="Dosis"/>
                <a:ea typeface="Dosis"/>
                <a:cs typeface="Dosis"/>
                <a:sym typeface="Dosis"/>
              </a:rPr>
              <a:t>Gambar di samping adalah proses untuk menghapus missing value dari kolom yang persentase missing value-nya &lt; 2.5 %, yang terdiri dari kolom make, model, trim, body, condition, odometer, color, dan interior.</a:t>
            </a:r>
            <a:endParaRPr b="0" i="0" sz="20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2000"/>
              <a:buFont typeface="Arial"/>
              <a:buNone/>
            </a:pPr>
            <a:r>
              <a:t/>
            </a:r>
            <a:endParaRPr b="0" i="0" sz="20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2000"/>
              <a:buFont typeface="Arial"/>
              <a:buNone/>
            </a:pPr>
            <a:r>
              <a:rPr b="0" i="0" lang="en-US" sz="2000" u="none" cap="none" strike="noStrike">
                <a:solidFill>
                  <a:schemeClr val="dk1"/>
                </a:solidFill>
                <a:latin typeface="Dosis"/>
                <a:ea typeface="Dosis"/>
                <a:cs typeface="Dosis"/>
                <a:sym typeface="Dosis"/>
              </a:rPr>
              <a:t>Setelah dihapus, kita dapat melihat bahwa jumlah missing value dari semua kolom kecuali transmission sudah bernilai nol. Artinya, proses ini sudah berhasil dilakukan,</a:t>
            </a:r>
            <a:endParaRPr b="0" i="0" sz="2000" u="none" cap="none" strike="noStrike">
              <a:solidFill>
                <a:schemeClr val="dk1"/>
              </a:solidFill>
              <a:latin typeface="Dosis"/>
              <a:ea typeface="Dosis"/>
              <a:cs typeface="Dosis"/>
              <a:sym typeface="Dosi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g12ccde88215_0_10"/>
          <p:cNvSpPr txBox="1"/>
          <p:nvPr/>
        </p:nvSpPr>
        <p:spPr>
          <a:xfrm>
            <a:off x="811450" y="683300"/>
            <a:ext cx="6305400" cy="836700"/>
          </a:xfrm>
          <a:prstGeom prst="rect">
            <a:avLst/>
          </a:prstGeom>
          <a:noFill/>
          <a:ln>
            <a:noFill/>
          </a:ln>
        </p:spPr>
        <p:txBody>
          <a:bodyPr anchorCtr="0" anchor="t" bIns="91425" lIns="91425" spcFirstLastPara="1" rIns="91425" wrap="square" tIns="91425">
            <a:spAutoFit/>
          </a:bodyPr>
          <a:lstStyle/>
          <a:p>
            <a:pPr indent="0" lvl="0" marL="0" marR="0" rtl="0" algn="l">
              <a:lnSpc>
                <a:spcPct val="95000"/>
              </a:lnSpc>
              <a:spcBef>
                <a:spcPts val="0"/>
              </a:spcBef>
              <a:spcAft>
                <a:spcPts val="0"/>
              </a:spcAft>
              <a:buClr>
                <a:srgbClr val="000000"/>
              </a:buClr>
              <a:buSzPts val="2229"/>
              <a:buFont typeface="Arial"/>
              <a:buNone/>
            </a:pPr>
            <a:r>
              <a:rPr b="1" i="0" lang="en-US" sz="2229" u="none" cap="none" strike="noStrike">
                <a:solidFill>
                  <a:schemeClr val="dk1"/>
                </a:solidFill>
                <a:latin typeface="Dosis"/>
                <a:ea typeface="Dosis"/>
                <a:cs typeface="Dosis"/>
                <a:sym typeface="Dosis"/>
              </a:rPr>
              <a:t>B. Fill Missing Value : Mengisi missing value pada kolom Transmission dengan nilai modus</a:t>
            </a:r>
            <a:endParaRPr b="0" i="0" sz="1600" u="none" cap="none" strike="noStrike">
              <a:solidFill>
                <a:srgbClr val="000000"/>
              </a:solidFill>
              <a:latin typeface="Arial"/>
              <a:ea typeface="Arial"/>
              <a:cs typeface="Arial"/>
              <a:sym typeface="Arial"/>
            </a:endParaRPr>
          </a:p>
        </p:txBody>
      </p:sp>
      <p:sp>
        <p:nvSpPr>
          <p:cNvPr id="363" name="Google Shape;363;g12ccde88215_0_10"/>
          <p:cNvSpPr txBox="1"/>
          <p:nvPr/>
        </p:nvSpPr>
        <p:spPr>
          <a:xfrm>
            <a:off x="697150" y="147800"/>
            <a:ext cx="3960600" cy="535500"/>
          </a:xfrm>
          <a:prstGeom prst="rect">
            <a:avLst/>
          </a:prstGeom>
          <a:noFill/>
          <a:ln>
            <a:noFill/>
          </a:ln>
        </p:spPr>
        <p:txBody>
          <a:bodyPr anchorCtr="0" anchor="t" bIns="91425" lIns="91425" spcFirstLastPara="1" rIns="91425" wrap="square" tIns="91425">
            <a:spAutoFit/>
          </a:bodyPr>
          <a:lstStyle/>
          <a:p>
            <a:pPr indent="-381000" lvl="0" marL="457200" marR="0" rtl="0" algn="l">
              <a:lnSpc>
                <a:spcPct val="95000"/>
              </a:lnSpc>
              <a:spcBef>
                <a:spcPts val="0"/>
              </a:spcBef>
              <a:spcAft>
                <a:spcPts val="0"/>
              </a:spcAft>
              <a:buClr>
                <a:srgbClr val="0000FF"/>
              </a:buClr>
              <a:buSzPts val="2400"/>
              <a:buFont typeface="Arial"/>
              <a:buAutoNum type="arabicPeriod"/>
            </a:pPr>
            <a:r>
              <a:rPr b="1" i="0" lang="en-US" sz="2400" u="none" cap="none" strike="noStrike">
                <a:solidFill>
                  <a:srgbClr val="0000FF"/>
                </a:solidFill>
                <a:latin typeface="Arial"/>
                <a:ea typeface="Arial"/>
                <a:cs typeface="Arial"/>
                <a:sym typeface="Arial"/>
              </a:rPr>
              <a:t>Handle Missing Values</a:t>
            </a:r>
            <a:endParaRPr b="1" i="0" sz="2400" u="none" cap="none" strike="noStrike">
              <a:solidFill>
                <a:srgbClr val="0000FF"/>
              </a:solidFill>
              <a:latin typeface="Arial"/>
              <a:ea typeface="Arial"/>
              <a:cs typeface="Arial"/>
              <a:sym typeface="Arial"/>
            </a:endParaRPr>
          </a:p>
        </p:txBody>
      </p:sp>
      <p:sp>
        <p:nvSpPr>
          <p:cNvPr id="364" name="Google Shape;364;g12ccde88215_0_10"/>
          <p:cNvSpPr txBox="1"/>
          <p:nvPr/>
        </p:nvSpPr>
        <p:spPr>
          <a:xfrm>
            <a:off x="7329500" y="940500"/>
            <a:ext cx="4494900" cy="56568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rgbClr val="000000"/>
              </a:buClr>
              <a:buSzPts val="1800"/>
              <a:buFont typeface="Arial"/>
              <a:buNone/>
            </a:pPr>
            <a:r>
              <a:rPr b="0" i="0" lang="en-US" sz="1800" u="none" cap="none" strike="noStrike">
                <a:solidFill>
                  <a:schemeClr val="dk1"/>
                </a:solidFill>
                <a:latin typeface="Dosis"/>
                <a:ea typeface="Dosis"/>
                <a:cs typeface="Dosis"/>
                <a:sym typeface="Dosis"/>
              </a:rPr>
              <a:t>Gambar di samping menunjukkan jumlah missing value sebesar 61,324 pada kolom transmission. Setelah kita isi missing value tersebut dengan nilai modusnya, kita dapat mengecek kembali dengan script di bawahnya bahwa proses pengisian tersebut sudah berhasil yang direpresentasikan oleh nilai 0.</a:t>
            </a:r>
            <a:endParaRPr b="0" i="0" sz="18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900"/>
              <a:buFont typeface="Arial"/>
              <a:buNone/>
            </a:pPr>
            <a:r>
              <a:t/>
            </a:r>
            <a:endParaRPr b="0" i="0" sz="900" u="none" cap="none" strike="noStrike">
              <a:solidFill>
                <a:schemeClr val="dk1"/>
              </a:solidFill>
              <a:latin typeface="Dosis"/>
              <a:ea typeface="Dosis"/>
              <a:cs typeface="Dosis"/>
              <a:sym typeface="Dosis"/>
            </a:endParaRPr>
          </a:p>
          <a:p>
            <a:pPr indent="0" lvl="0" marL="0" marR="0" rtl="0" algn="just">
              <a:lnSpc>
                <a:spcPct val="150000"/>
              </a:lnSpc>
              <a:spcBef>
                <a:spcPts val="0"/>
              </a:spcBef>
              <a:spcAft>
                <a:spcPts val="0"/>
              </a:spcAft>
              <a:buClr>
                <a:srgbClr val="000000"/>
              </a:buClr>
              <a:buSzPts val="1800"/>
              <a:buFont typeface="Arial"/>
              <a:buNone/>
            </a:pPr>
            <a:r>
              <a:rPr b="0" i="0" lang="en-US" sz="1800" u="none" cap="none" strike="noStrike">
                <a:solidFill>
                  <a:schemeClr val="dk1"/>
                </a:solidFill>
                <a:latin typeface="Dosis"/>
                <a:ea typeface="Dosis"/>
                <a:cs typeface="Dosis"/>
                <a:sym typeface="Dosis"/>
              </a:rPr>
              <a:t>Kami memilih mengisi missing value dengan nilai modus (automatic) karena kolom transmission bertipe data kategorikal. Selain itu, keputusan ini juga didukung oleh jumlah data yang menunjukkan bahwa sekitar 96.4% transmission didominasi oleh automatic.</a:t>
            </a:r>
            <a:endParaRPr b="0" i="0" sz="1800" u="none" cap="none" strike="noStrike">
              <a:solidFill>
                <a:schemeClr val="dk1"/>
              </a:solidFill>
              <a:latin typeface="Dosis"/>
              <a:ea typeface="Dosis"/>
              <a:cs typeface="Dosis"/>
              <a:sym typeface="Dosis"/>
            </a:endParaRPr>
          </a:p>
        </p:txBody>
      </p:sp>
      <p:pic>
        <p:nvPicPr>
          <p:cNvPr id="365" name="Google Shape;365;g12ccde88215_0_10"/>
          <p:cNvPicPr preferRelativeResize="0"/>
          <p:nvPr/>
        </p:nvPicPr>
        <p:blipFill rotWithShape="1">
          <a:blip r:embed="rId3">
            <a:alphaModFix/>
          </a:blip>
          <a:srcRect b="0" l="0" r="0" t="0"/>
          <a:stretch/>
        </p:blipFill>
        <p:spPr>
          <a:xfrm>
            <a:off x="576100" y="1520000"/>
            <a:ext cx="6181900" cy="2110900"/>
          </a:xfrm>
          <a:prstGeom prst="rect">
            <a:avLst/>
          </a:prstGeom>
          <a:noFill/>
          <a:ln>
            <a:noFill/>
          </a:ln>
        </p:spPr>
      </p:pic>
      <p:pic>
        <p:nvPicPr>
          <p:cNvPr id="366" name="Google Shape;366;g12ccde88215_0_10"/>
          <p:cNvPicPr preferRelativeResize="0"/>
          <p:nvPr/>
        </p:nvPicPr>
        <p:blipFill rotWithShape="1">
          <a:blip r:embed="rId4">
            <a:alphaModFix/>
          </a:blip>
          <a:srcRect b="0" l="0" r="0" t="8483"/>
          <a:stretch/>
        </p:blipFill>
        <p:spPr>
          <a:xfrm>
            <a:off x="1666075" y="3814775"/>
            <a:ext cx="4219726" cy="304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g12aca04e443_1_15"/>
          <p:cNvPicPr preferRelativeResize="0"/>
          <p:nvPr/>
        </p:nvPicPr>
        <p:blipFill rotWithShape="1">
          <a:blip r:embed="rId3">
            <a:alphaModFix/>
          </a:blip>
          <a:srcRect b="0" l="0" r="0" t="0"/>
          <a:stretch/>
        </p:blipFill>
        <p:spPr>
          <a:xfrm>
            <a:off x="4281313" y="1345213"/>
            <a:ext cx="4304825" cy="1580575"/>
          </a:xfrm>
          <a:prstGeom prst="rect">
            <a:avLst/>
          </a:prstGeom>
          <a:noFill/>
          <a:ln>
            <a:noFill/>
          </a:ln>
        </p:spPr>
      </p:pic>
      <p:sp>
        <p:nvSpPr>
          <p:cNvPr id="373" name="Google Shape;373;g12aca04e443_1_15"/>
          <p:cNvSpPr txBox="1"/>
          <p:nvPr/>
        </p:nvSpPr>
        <p:spPr>
          <a:xfrm>
            <a:off x="697150" y="147800"/>
            <a:ext cx="3960600" cy="535500"/>
          </a:xfrm>
          <a:prstGeom prst="rect">
            <a:avLst/>
          </a:prstGeom>
          <a:noFill/>
          <a:ln>
            <a:noFill/>
          </a:ln>
        </p:spPr>
        <p:txBody>
          <a:bodyPr anchorCtr="0" anchor="t" bIns="91425" lIns="91425" spcFirstLastPara="1" rIns="91425" wrap="square" tIns="91425">
            <a:spAutoFit/>
          </a:bodyPr>
          <a:lstStyle/>
          <a:p>
            <a:pPr indent="0" lvl="0" marL="0" marR="0" rtl="0" algn="l">
              <a:lnSpc>
                <a:spcPct val="95000"/>
              </a:lnSpc>
              <a:spcBef>
                <a:spcPts val="0"/>
              </a:spcBef>
              <a:spcAft>
                <a:spcPts val="0"/>
              </a:spcAft>
              <a:buClr>
                <a:srgbClr val="000000"/>
              </a:buClr>
              <a:buSzPts val="2400"/>
              <a:buFont typeface="Arial"/>
              <a:buNone/>
            </a:pPr>
            <a:r>
              <a:rPr b="1" i="0" lang="en-US" sz="2400" u="none" cap="none" strike="noStrike">
                <a:solidFill>
                  <a:srgbClr val="0000FF"/>
                </a:solidFill>
                <a:latin typeface="Arial"/>
                <a:ea typeface="Arial"/>
                <a:cs typeface="Arial"/>
                <a:sym typeface="Arial"/>
              </a:rPr>
              <a:t>2. Handle Duplicated Data</a:t>
            </a:r>
            <a:endParaRPr b="1" i="0" sz="2400" u="none" cap="none" strike="noStrike">
              <a:solidFill>
                <a:srgbClr val="0000FF"/>
              </a:solidFill>
              <a:latin typeface="Arial"/>
              <a:ea typeface="Arial"/>
              <a:cs typeface="Arial"/>
              <a:sym typeface="Arial"/>
            </a:endParaRPr>
          </a:p>
        </p:txBody>
      </p:sp>
      <p:sp>
        <p:nvSpPr>
          <p:cNvPr id="374" name="Google Shape;374;g12aca04e443_1_15"/>
          <p:cNvSpPr txBox="1"/>
          <p:nvPr/>
        </p:nvSpPr>
        <p:spPr>
          <a:xfrm>
            <a:off x="1043025" y="3198150"/>
            <a:ext cx="10781400" cy="4617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rgbClr val="000000"/>
              </a:buClr>
              <a:buSzPts val="1800"/>
              <a:buFont typeface="Arial"/>
              <a:buNone/>
            </a:pPr>
            <a:r>
              <a:rPr b="0" i="0" lang="en-US" sz="1800" u="none" cap="none" strike="noStrike">
                <a:solidFill>
                  <a:schemeClr val="dk1"/>
                </a:solidFill>
                <a:latin typeface="Dosis"/>
                <a:ea typeface="Dosis"/>
                <a:cs typeface="Dosis"/>
                <a:sym typeface="Dosis"/>
              </a:rPr>
              <a:t>Kami tidak menemukan adanya data duplikat pada dataset kami, sehingga kami tidak perlu men-drop data duplikat.</a:t>
            </a:r>
            <a:endParaRPr b="0" i="0" sz="1800" u="none" cap="none" strike="noStrike">
              <a:solidFill>
                <a:schemeClr val="dk1"/>
              </a:solidFill>
              <a:latin typeface="Dosis"/>
              <a:ea typeface="Dosis"/>
              <a:cs typeface="Dosis"/>
              <a:sym typeface="Dosi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g12aca04e443_1_31"/>
          <p:cNvPicPr preferRelativeResize="0"/>
          <p:nvPr/>
        </p:nvPicPr>
        <p:blipFill rotWithShape="1">
          <a:blip r:embed="rId3">
            <a:alphaModFix/>
          </a:blip>
          <a:srcRect b="0" l="0" r="0" t="0"/>
          <a:stretch/>
        </p:blipFill>
        <p:spPr>
          <a:xfrm>
            <a:off x="3791900" y="1193894"/>
            <a:ext cx="5676900" cy="1157931"/>
          </a:xfrm>
          <a:prstGeom prst="rect">
            <a:avLst/>
          </a:prstGeom>
          <a:noFill/>
          <a:ln>
            <a:noFill/>
          </a:ln>
        </p:spPr>
      </p:pic>
      <p:pic>
        <p:nvPicPr>
          <p:cNvPr id="381" name="Google Shape;381;g12aca04e443_1_31"/>
          <p:cNvPicPr preferRelativeResize="0"/>
          <p:nvPr/>
        </p:nvPicPr>
        <p:blipFill rotWithShape="1">
          <a:blip r:embed="rId4">
            <a:alphaModFix/>
          </a:blip>
          <a:srcRect b="0" l="0" r="0" t="0"/>
          <a:stretch/>
        </p:blipFill>
        <p:spPr>
          <a:xfrm>
            <a:off x="3791900" y="2521175"/>
            <a:ext cx="5676900" cy="1030853"/>
          </a:xfrm>
          <a:prstGeom prst="rect">
            <a:avLst/>
          </a:prstGeom>
          <a:noFill/>
          <a:ln>
            <a:noFill/>
          </a:ln>
        </p:spPr>
      </p:pic>
      <p:grpSp>
        <p:nvGrpSpPr>
          <p:cNvPr id="382" name="Google Shape;382;g12aca04e443_1_31"/>
          <p:cNvGrpSpPr/>
          <p:nvPr/>
        </p:nvGrpSpPr>
        <p:grpSpPr>
          <a:xfrm>
            <a:off x="697150" y="147800"/>
            <a:ext cx="9389700" cy="1046100"/>
            <a:chOff x="697150" y="147800"/>
            <a:chExt cx="9389700" cy="1046100"/>
          </a:xfrm>
        </p:grpSpPr>
        <p:sp>
          <p:nvSpPr>
            <p:cNvPr id="383" name="Google Shape;383;g12aca04e443_1_31"/>
            <p:cNvSpPr txBox="1"/>
            <p:nvPr/>
          </p:nvSpPr>
          <p:spPr>
            <a:xfrm>
              <a:off x="697150" y="147800"/>
              <a:ext cx="6032400" cy="535500"/>
            </a:xfrm>
            <a:prstGeom prst="rect">
              <a:avLst/>
            </a:prstGeom>
            <a:noFill/>
            <a:ln>
              <a:noFill/>
            </a:ln>
          </p:spPr>
          <p:txBody>
            <a:bodyPr anchorCtr="0" anchor="t" bIns="91425" lIns="91425" spcFirstLastPara="1" rIns="91425" wrap="square" tIns="91425">
              <a:spAutoFit/>
            </a:bodyPr>
            <a:lstStyle/>
            <a:p>
              <a:pPr indent="0" lvl="0" marL="0" marR="0" rtl="0" algn="l">
                <a:lnSpc>
                  <a:spcPct val="95000"/>
                </a:lnSpc>
                <a:spcBef>
                  <a:spcPts val="0"/>
                </a:spcBef>
                <a:spcAft>
                  <a:spcPts val="0"/>
                </a:spcAft>
                <a:buClr>
                  <a:srgbClr val="000000"/>
                </a:buClr>
                <a:buSzPts val="2400"/>
                <a:buFont typeface="Arial"/>
                <a:buNone/>
              </a:pPr>
              <a:r>
                <a:rPr b="1" i="0" lang="en-US" sz="2400" u="none" cap="none" strike="noStrike">
                  <a:solidFill>
                    <a:srgbClr val="0000FF"/>
                  </a:solidFill>
                  <a:latin typeface="Arial"/>
                  <a:ea typeface="Arial"/>
                  <a:cs typeface="Arial"/>
                  <a:sym typeface="Arial"/>
                </a:rPr>
                <a:t>3. Handle Value in Categorical columns</a:t>
              </a:r>
              <a:endParaRPr b="1" i="0" sz="2400" u="none" cap="none" strike="noStrike">
                <a:solidFill>
                  <a:srgbClr val="0000FF"/>
                </a:solidFill>
                <a:latin typeface="Arial"/>
                <a:ea typeface="Arial"/>
                <a:cs typeface="Arial"/>
                <a:sym typeface="Arial"/>
              </a:endParaRPr>
            </a:p>
          </p:txBody>
        </p:sp>
        <p:sp>
          <p:nvSpPr>
            <p:cNvPr id="384" name="Google Shape;384;g12aca04e443_1_31"/>
            <p:cNvSpPr txBox="1"/>
            <p:nvPr/>
          </p:nvSpPr>
          <p:spPr>
            <a:xfrm>
              <a:off x="811450" y="683300"/>
              <a:ext cx="9275400" cy="510600"/>
            </a:xfrm>
            <a:prstGeom prst="rect">
              <a:avLst/>
            </a:prstGeom>
            <a:noFill/>
            <a:ln>
              <a:noFill/>
            </a:ln>
          </p:spPr>
          <p:txBody>
            <a:bodyPr anchorCtr="0" anchor="t" bIns="91425" lIns="91425" spcFirstLastPara="1" rIns="91425" wrap="square" tIns="91425">
              <a:spAutoFit/>
            </a:bodyPr>
            <a:lstStyle/>
            <a:p>
              <a:pPr indent="-370141" lvl="0" marL="457200" marR="0" rtl="0" algn="l">
                <a:lnSpc>
                  <a:spcPct val="95000"/>
                </a:lnSpc>
                <a:spcBef>
                  <a:spcPts val="0"/>
                </a:spcBef>
                <a:spcAft>
                  <a:spcPts val="0"/>
                </a:spcAft>
                <a:buClr>
                  <a:schemeClr val="dk1"/>
                </a:buClr>
                <a:buSzPts val="2229"/>
                <a:buFont typeface="Dosis"/>
                <a:buAutoNum type="alphaUcPeriod"/>
              </a:pPr>
              <a:r>
                <a:rPr b="1" i="0" lang="en-US" sz="2229" u="none" cap="none" strike="noStrike">
                  <a:solidFill>
                    <a:schemeClr val="dk1"/>
                  </a:solidFill>
                  <a:latin typeface="Dosis"/>
                  <a:ea typeface="Dosis"/>
                  <a:cs typeface="Dosis"/>
                  <a:sym typeface="Dosis"/>
                </a:rPr>
                <a:t>Mengubah value “-” pada Kolom Color dan Kolom Interior</a:t>
              </a:r>
              <a:endParaRPr b="0" i="0" sz="1600" u="none" cap="none" strike="noStrike">
                <a:solidFill>
                  <a:srgbClr val="000000"/>
                </a:solidFill>
                <a:latin typeface="Arial"/>
                <a:ea typeface="Arial"/>
                <a:cs typeface="Arial"/>
                <a:sym typeface="Arial"/>
              </a:endParaRPr>
            </a:p>
          </p:txBody>
        </p:sp>
      </p:grpSp>
      <p:sp>
        <p:nvSpPr>
          <p:cNvPr id="385" name="Google Shape;385;g12aca04e443_1_31"/>
          <p:cNvSpPr txBox="1"/>
          <p:nvPr/>
        </p:nvSpPr>
        <p:spPr>
          <a:xfrm>
            <a:off x="1694000" y="3552025"/>
            <a:ext cx="9872700" cy="780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100"/>
              <a:buFont typeface="Arial"/>
              <a:buNone/>
            </a:pPr>
            <a:r>
              <a:rPr b="0" i="0" lang="en-US" sz="1800" u="none" cap="none" strike="noStrike">
                <a:solidFill>
                  <a:schemeClr val="dk1"/>
                </a:solidFill>
                <a:latin typeface="Arial"/>
                <a:ea typeface="Arial"/>
                <a:cs typeface="Arial"/>
                <a:sym typeface="Arial"/>
              </a:rPr>
              <a:t>Dari pengecekan unique value kolom Color dan kolom Interior, terdapat value “-” pada kedua kolom.</a:t>
            </a:r>
            <a:endParaRPr b="0" i="0" sz="1800" u="none" cap="none" strike="noStrike">
              <a:solidFill>
                <a:schemeClr val="dk1"/>
              </a:solidFill>
              <a:latin typeface="Arial"/>
              <a:ea typeface="Arial"/>
              <a:cs typeface="Arial"/>
              <a:sym typeface="Arial"/>
            </a:endParaRPr>
          </a:p>
        </p:txBody>
      </p:sp>
      <p:pic>
        <p:nvPicPr>
          <p:cNvPr id="386" name="Google Shape;386;g12aca04e443_1_31"/>
          <p:cNvPicPr preferRelativeResize="0"/>
          <p:nvPr/>
        </p:nvPicPr>
        <p:blipFill rotWithShape="1">
          <a:blip r:embed="rId5">
            <a:alphaModFix/>
          </a:blip>
          <a:srcRect b="0" l="0" r="0" t="0"/>
          <a:stretch/>
        </p:blipFill>
        <p:spPr>
          <a:xfrm>
            <a:off x="557200" y="4853138"/>
            <a:ext cx="5676900" cy="657225"/>
          </a:xfrm>
          <a:prstGeom prst="rect">
            <a:avLst/>
          </a:prstGeom>
          <a:noFill/>
          <a:ln>
            <a:noFill/>
          </a:ln>
        </p:spPr>
      </p:pic>
      <p:pic>
        <p:nvPicPr>
          <p:cNvPr id="387" name="Google Shape;387;g12aca04e443_1_31"/>
          <p:cNvPicPr preferRelativeResize="0"/>
          <p:nvPr/>
        </p:nvPicPr>
        <p:blipFill rotWithShape="1">
          <a:blip r:embed="rId6">
            <a:alphaModFix/>
          </a:blip>
          <a:srcRect b="0" l="0" r="0" t="0"/>
          <a:stretch/>
        </p:blipFill>
        <p:spPr>
          <a:xfrm>
            <a:off x="6353150" y="4857888"/>
            <a:ext cx="5657850" cy="647700"/>
          </a:xfrm>
          <a:prstGeom prst="rect">
            <a:avLst/>
          </a:prstGeom>
          <a:noFill/>
          <a:ln>
            <a:noFill/>
          </a:ln>
        </p:spPr>
      </p:pic>
      <p:sp>
        <p:nvSpPr>
          <p:cNvPr id="388" name="Google Shape;388;g12aca04e443_1_31"/>
          <p:cNvSpPr txBox="1"/>
          <p:nvPr/>
        </p:nvSpPr>
        <p:spPr>
          <a:xfrm>
            <a:off x="3362150" y="5673975"/>
            <a:ext cx="5964900" cy="8772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Value “-” pada kedua kolom selanjutnya diganti menjadi “unknown” menggunakan script di atas.</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grpSp>
        <p:nvGrpSpPr>
          <p:cNvPr id="394" name="Google Shape;394;g12ccde88215_0_42"/>
          <p:cNvGrpSpPr/>
          <p:nvPr/>
        </p:nvGrpSpPr>
        <p:grpSpPr>
          <a:xfrm>
            <a:off x="697150" y="147800"/>
            <a:ext cx="6419700" cy="1046100"/>
            <a:chOff x="697150" y="147800"/>
            <a:chExt cx="6419700" cy="1046100"/>
          </a:xfrm>
        </p:grpSpPr>
        <p:sp>
          <p:nvSpPr>
            <p:cNvPr id="395" name="Google Shape;395;g12ccde88215_0_42"/>
            <p:cNvSpPr txBox="1"/>
            <p:nvPr/>
          </p:nvSpPr>
          <p:spPr>
            <a:xfrm>
              <a:off x="697150" y="147800"/>
              <a:ext cx="6032400" cy="535500"/>
            </a:xfrm>
            <a:prstGeom prst="rect">
              <a:avLst/>
            </a:prstGeom>
            <a:noFill/>
            <a:ln>
              <a:noFill/>
            </a:ln>
          </p:spPr>
          <p:txBody>
            <a:bodyPr anchorCtr="0" anchor="t" bIns="91425" lIns="91425" spcFirstLastPara="1" rIns="91425" wrap="square" tIns="91425">
              <a:spAutoFit/>
            </a:bodyPr>
            <a:lstStyle/>
            <a:p>
              <a:pPr indent="0" lvl="0" marL="0" marR="0" rtl="0" algn="l">
                <a:lnSpc>
                  <a:spcPct val="95000"/>
                </a:lnSpc>
                <a:spcBef>
                  <a:spcPts val="0"/>
                </a:spcBef>
                <a:spcAft>
                  <a:spcPts val="0"/>
                </a:spcAft>
                <a:buClr>
                  <a:srgbClr val="000000"/>
                </a:buClr>
                <a:buSzPts val="2400"/>
                <a:buFont typeface="Arial"/>
                <a:buNone/>
              </a:pPr>
              <a:r>
                <a:rPr b="1" i="0" lang="en-US" sz="2400" u="none" cap="none" strike="noStrike">
                  <a:solidFill>
                    <a:srgbClr val="0000FF"/>
                  </a:solidFill>
                  <a:latin typeface="Arial"/>
                  <a:ea typeface="Arial"/>
                  <a:cs typeface="Arial"/>
                  <a:sym typeface="Arial"/>
                </a:rPr>
                <a:t>3. Handle Value in Categorical columns</a:t>
              </a:r>
              <a:endParaRPr b="1" i="0" sz="2400" u="none" cap="none" strike="noStrike">
                <a:solidFill>
                  <a:srgbClr val="0000FF"/>
                </a:solidFill>
                <a:latin typeface="Arial"/>
                <a:ea typeface="Arial"/>
                <a:cs typeface="Arial"/>
                <a:sym typeface="Arial"/>
              </a:endParaRPr>
            </a:p>
          </p:txBody>
        </p:sp>
        <p:sp>
          <p:nvSpPr>
            <p:cNvPr id="396" name="Google Shape;396;g12ccde88215_0_42"/>
            <p:cNvSpPr txBox="1"/>
            <p:nvPr/>
          </p:nvSpPr>
          <p:spPr>
            <a:xfrm>
              <a:off x="811450" y="683300"/>
              <a:ext cx="6305400" cy="510600"/>
            </a:xfrm>
            <a:prstGeom prst="rect">
              <a:avLst/>
            </a:prstGeom>
            <a:noFill/>
            <a:ln>
              <a:noFill/>
            </a:ln>
          </p:spPr>
          <p:txBody>
            <a:bodyPr anchorCtr="0" anchor="t" bIns="91425" lIns="91425" spcFirstLastPara="1" rIns="91425" wrap="square" tIns="91425">
              <a:spAutoFit/>
            </a:bodyPr>
            <a:lstStyle/>
            <a:p>
              <a:pPr indent="0" lvl="0" marL="457200" marR="0" rtl="0" algn="l">
                <a:lnSpc>
                  <a:spcPct val="95000"/>
                </a:lnSpc>
                <a:spcBef>
                  <a:spcPts val="0"/>
                </a:spcBef>
                <a:spcAft>
                  <a:spcPts val="0"/>
                </a:spcAft>
                <a:buClr>
                  <a:srgbClr val="000000"/>
                </a:buClr>
                <a:buSzPts val="2229"/>
                <a:buFont typeface="Arial"/>
                <a:buNone/>
              </a:pPr>
              <a:r>
                <a:rPr b="1" i="0" lang="en-US" sz="2229" u="none" cap="none" strike="noStrike">
                  <a:solidFill>
                    <a:schemeClr val="dk1"/>
                  </a:solidFill>
                  <a:latin typeface="Dosis"/>
                  <a:ea typeface="Dosis"/>
                  <a:cs typeface="Dosis"/>
                  <a:sym typeface="Dosis"/>
                </a:rPr>
                <a:t>B. Rekategorisasi Kolom Color (1)</a:t>
              </a:r>
              <a:endParaRPr b="0" i="0" sz="1600" u="none" cap="none" strike="noStrike">
                <a:solidFill>
                  <a:srgbClr val="000000"/>
                </a:solidFill>
                <a:latin typeface="Arial"/>
                <a:ea typeface="Arial"/>
                <a:cs typeface="Arial"/>
                <a:sym typeface="Arial"/>
              </a:endParaRPr>
            </a:p>
          </p:txBody>
        </p:sp>
      </p:grpSp>
      <p:pic>
        <p:nvPicPr>
          <p:cNvPr id="397" name="Google Shape;397;g12ccde88215_0_42"/>
          <p:cNvPicPr preferRelativeResize="0"/>
          <p:nvPr/>
        </p:nvPicPr>
        <p:blipFill rotWithShape="1">
          <a:blip r:embed="rId3">
            <a:alphaModFix/>
          </a:blip>
          <a:srcRect b="0" l="0" r="0" t="0"/>
          <a:stretch/>
        </p:blipFill>
        <p:spPr>
          <a:xfrm>
            <a:off x="86900" y="1618000"/>
            <a:ext cx="5632849" cy="2954000"/>
          </a:xfrm>
          <a:prstGeom prst="rect">
            <a:avLst/>
          </a:prstGeom>
          <a:noFill/>
          <a:ln>
            <a:noFill/>
          </a:ln>
        </p:spPr>
      </p:pic>
      <p:sp>
        <p:nvSpPr>
          <p:cNvPr id="398" name="Google Shape;398;g12ccde88215_0_42"/>
          <p:cNvSpPr txBox="1"/>
          <p:nvPr/>
        </p:nvSpPr>
        <p:spPr>
          <a:xfrm>
            <a:off x="987025" y="1242025"/>
            <a:ext cx="3713700" cy="4617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rgbClr val="000000"/>
              </a:buClr>
              <a:buSzPts val="1800"/>
              <a:buFont typeface="Arial"/>
              <a:buNone/>
            </a:pPr>
            <a:r>
              <a:rPr b="0" i="0" lang="en-US" sz="1800" u="none" cap="none" strike="noStrike">
                <a:solidFill>
                  <a:schemeClr val="dk1"/>
                </a:solidFill>
                <a:latin typeface="Dosis"/>
                <a:ea typeface="Dosis"/>
                <a:cs typeface="Dosis"/>
                <a:sym typeface="Dosis"/>
              </a:rPr>
              <a:t>KDE plot semua value pada kolom Color</a:t>
            </a:r>
            <a:endParaRPr b="0" i="0" sz="1800" u="none" cap="none" strike="noStrike">
              <a:solidFill>
                <a:schemeClr val="dk1"/>
              </a:solidFill>
              <a:latin typeface="Dosis"/>
              <a:ea typeface="Dosis"/>
              <a:cs typeface="Dosis"/>
              <a:sym typeface="Dosis"/>
            </a:endParaRPr>
          </a:p>
        </p:txBody>
      </p:sp>
      <p:sp>
        <p:nvSpPr>
          <p:cNvPr id="399" name="Google Shape;399;g12ccde88215_0_42"/>
          <p:cNvSpPr txBox="1"/>
          <p:nvPr/>
        </p:nvSpPr>
        <p:spPr>
          <a:xfrm>
            <a:off x="7003813" y="1153700"/>
            <a:ext cx="4495800" cy="4617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rgbClr val="000000"/>
              </a:buClr>
              <a:buSzPts val="1800"/>
              <a:buFont typeface="Arial"/>
              <a:buNone/>
            </a:pPr>
            <a:r>
              <a:rPr b="0" i="0" lang="en-US" sz="1800" u="none" cap="none" strike="noStrike">
                <a:solidFill>
                  <a:schemeClr val="dk1"/>
                </a:solidFill>
                <a:latin typeface="Dosis"/>
                <a:ea typeface="Dosis"/>
                <a:cs typeface="Dosis"/>
                <a:sym typeface="Dosis"/>
              </a:rPr>
              <a:t>KDE plot setelah rekategorisasi pada kolom Color</a:t>
            </a:r>
            <a:endParaRPr b="0" i="0" sz="1800" u="none" cap="none" strike="noStrike">
              <a:solidFill>
                <a:schemeClr val="dk1"/>
              </a:solidFill>
              <a:latin typeface="Dosis"/>
              <a:ea typeface="Dosis"/>
              <a:cs typeface="Dosis"/>
              <a:sym typeface="Dosis"/>
            </a:endParaRPr>
          </a:p>
        </p:txBody>
      </p:sp>
      <p:sp>
        <p:nvSpPr>
          <p:cNvPr id="400" name="Google Shape;400;g12ccde88215_0_42"/>
          <p:cNvSpPr txBox="1"/>
          <p:nvPr/>
        </p:nvSpPr>
        <p:spPr>
          <a:xfrm>
            <a:off x="2481600" y="4727700"/>
            <a:ext cx="7462500" cy="21303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Untuk menghindari jumlah unique value yang banyak pada kolom `color` kami memutuskan untuk melakukan rekategorisasi unique value pada kolom Color. Pemilihan unique value ini berdasarkan perbedaan harga yang signifikan antara satu sama lain. Harga mobil yang relatif sama kita ganti valuenya menjadi others. Oleh karena itu, jumlah unique value menjadi 10, yang terdiri dari </a:t>
            </a:r>
            <a:r>
              <a:rPr b="0" i="0" lang="en-US" sz="1600" u="none" cap="none" strike="noStrike">
                <a:solidFill>
                  <a:schemeClr val="dk1"/>
                </a:solidFill>
                <a:latin typeface="Arial"/>
                <a:ea typeface="Arial"/>
                <a:cs typeface="Arial"/>
                <a:sym typeface="Arial"/>
              </a:rPr>
              <a:t>black, white, silver, gray, blue, red, brown, green, gold, others. (TOLONG MASUKIN ANALISIS MAS JULDAN)</a:t>
            </a:r>
            <a:endParaRPr b="0" i="0" sz="1600" u="none" cap="none" strike="noStrike">
              <a:solidFill>
                <a:srgbClr val="000000"/>
              </a:solidFill>
              <a:latin typeface="Arial"/>
              <a:ea typeface="Arial"/>
              <a:cs typeface="Arial"/>
              <a:sym typeface="Arial"/>
            </a:endParaRPr>
          </a:p>
        </p:txBody>
      </p:sp>
      <p:pic>
        <p:nvPicPr>
          <p:cNvPr id="401" name="Google Shape;401;g12ccde88215_0_42"/>
          <p:cNvPicPr preferRelativeResize="0"/>
          <p:nvPr/>
        </p:nvPicPr>
        <p:blipFill rotWithShape="1">
          <a:blip r:embed="rId4">
            <a:alphaModFix/>
          </a:blip>
          <a:srcRect b="0" l="0" r="0" t="0"/>
          <a:stretch/>
        </p:blipFill>
        <p:spPr>
          <a:xfrm>
            <a:off x="6417750" y="1751850"/>
            <a:ext cx="5467725" cy="26863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grpSp>
        <p:nvGrpSpPr>
          <p:cNvPr id="407" name="Google Shape;407;g12ccde88215_0_78"/>
          <p:cNvGrpSpPr/>
          <p:nvPr/>
        </p:nvGrpSpPr>
        <p:grpSpPr>
          <a:xfrm>
            <a:off x="697150" y="147800"/>
            <a:ext cx="6419700" cy="1046100"/>
            <a:chOff x="697150" y="147800"/>
            <a:chExt cx="6419700" cy="1046100"/>
          </a:xfrm>
        </p:grpSpPr>
        <p:sp>
          <p:nvSpPr>
            <p:cNvPr id="408" name="Google Shape;408;g12ccde88215_0_78"/>
            <p:cNvSpPr txBox="1"/>
            <p:nvPr/>
          </p:nvSpPr>
          <p:spPr>
            <a:xfrm>
              <a:off x="697150" y="147800"/>
              <a:ext cx="6032400" cy="535500"/>
            </a:xfrm>
            <a:prstGeom prst="rect">
              <a:avLst/>
            </a:prstGeom>
            <a:noFill/>
            <a:ln>
              <a:noFill/>
            </a:ln>
          </p:spPr>
          <p:txBody>
            <a:bodyPr anchorCtr="0" anchor="t" bIns="91425" lIns="91425" spcFirstLastPara="1" rIns="91425" wrap="square" tIns="91425">
              <a:spAutoFit/>
            </a:bodyPr>
            <a:lstStyle/>
            <a:p>
              <a:pPr indent="0" lvl="0" marL="0" marR="0" rtl="0" algn="l">
                <a:lnSpc>
                  <a:spcPct val="95000"/>
                </a:lnSpc>
                <a:spcBef>
                  <a:spcPts val="0"/>
                </a:spcBef>
                <a:spcAft>
                  <a:spcPts val="0"/>
                </a:spcAft>
                <a:buClr>
                  <a:srgbClr val="000000"/>
                </a:buClr>
                <a:buSzPts val="2400"/>
                <a:buFont typeface="Arial"/>
                <a:buNone/>
              </a:pPr>
              <a:r>
                <a:rPr b="1" i="0" lang="en-US" sz="2400" u="none" cap="none" strike="noStrike">
                  <a:solidFill>
                    <a:srgbClr val="0000FF"/>
                  </a:solidFill>
                  <a:latin typeface="Arial"/>
                  <a:ea typeface="Arial"/>
                  <a:cs typeface="Arial"/>
                  <a:sym typeface="Arial"/>
                </a:rPr>
                <a:t>3. Handle Value in Categorical columns</a:t>
              </a:r>
              <a:endParaRPr b="1" i="0" sz="2400" u="none" cap="none" strike="noStrike">
                <a:solidFill>
                  <a:srgbClr val="0000FF"/>
                </a:solidFill>
                <a:latin typeface="Arial"/>
                <a:ea typeface="Arial"/>
                <a:cs typeface="Arial"/>
                <a:sym typeface="Arial"/>
              </a:endParaRPr>
            </a:p>
          </p:txBody>
        </p:sp>
        <p:sp>
          <p:nvSpPr>
            <p:cNvPr id="409" name="Google Shape;409;g12ccde88215_0_78"/>
            <p:cNvSpPr txBox="1"/>
            <p:nvPr/>
          </p:nvSpPr>
          <p:spPr>
            <a:xfrm>
              <a:off x="811450" y="683300"/>
              <a:ext cx="6305400" cy="510600"/>
            </a:xfrm>
            <a:prstGeom prst="rect">
              <a:avLst/>
            </a:prstGeom>
            <a:noFill/>
            <a:ln>
              <a:noFill/>
            </a:ln>
          </p:spPr>
          <p:txBody>
            <a:bodyPr anchorCtr="0" anchor="t" bIns="91425" lIns="91425" spcFirstLastPara="1" rIns="91425" wrap="square" tIns="91425">
              <a:spAutoFit/>
            </a:bodyPr>
            <a:lstStyle/>
            <a:p>
              <a:pPr indent="0" lvl="0" marL="457200" marR="0" rtl="0" algn="l">
                <a:lnSpc>
                  <a:spcPct val="95000"/>
                </a:lnSpc>
                <a:spcBef>
                  <a:spcPts val="0"/>
                </a:spcBef>
                <a:spcAft>
                  <a:spcPts val="0"/>
                </a:spcAft>
                <a:buClr>
                  <a:srgbClr val="000000"/>
                </a:buClr>
                <a:buSzPts val="2229"/>
                <a:buFont typeface="Arial"/>
                <a:buNone/>
              </a:pPr>
              <a:r>
                <a:rPr b="1" i="0" lang="en-US" sz="2229" u="none" cap="none" strike="noStrike">
                  <a:solidFill>
                    <a:schemeClr val="dk1"/>
                  </a:solidFill>
                  <a:latin typeface="Dosis"/>
                  <a:ea typeface="Dosis"/>
                  <a:cs typeface="Dosis"/>
                  <a:sym typeface="Dosis"/>
                </a:rPr>
                <a:t>B. Rekategorisasi Kolom Color (2)</a:t>
              </a:r>
              <a:endParaRPr b="0" i="0" sz="1600" u="none" cap="none" strike="noStrike">
                <a:solidFill>
                  <a:srgbClr val="000000"/>
                </a:solidFill>
                <a:latin typeface="Arial"/>
                <a:ea typeface="Arial"/>
                <a:cs typeface="Arial"/>
                <a:sym typeface="Arial"/>
              </a:endParaRPr>
            </a:p>
          </p:txBody>
        </p:sp>
      </p:grpSp>
      <p:sp>
        <p:nvSpPr>
          <p:cNvPr id="410" name="Google Shape;410;g12ccde88215_0_78"/>
          <p:cNvSpPr txBox="1"/>
          <p:nvPr/>
        </p:nvSpPr>
        <p:spPr>
          <a:xfrm>
            <a:off x="3958825" y="1342050"/>
            <a:ext cx="3713700" cy="4617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rgbClr val="000000"/>
              </a:buClr>
              <a:buSzPts val="1800"/>
              <a:buFont typeface="Arial"/>
              <a:buNone/>
            </a:pPr>
            <a:r>
              <a:rPr b="0" i="0" lang="en-US" sz="1800" u="none" cap="none" strike="noStrike">
                <a:solidFill>
                  <a:schemeClr val="dk1"/>
                </a:solidFill>
                <a:latin typeface="Dosis"/>
                <a:ea typeface="Dosis"/>
                <a:cs typeface="Dosis"/>
                <a:sym typeface="Dosis"/>
              </a:rPr>
              <a:t>Barplot kolom Color vs Sellingprice</a:t>
            </a:r>
            <a:endParaRPr b="0" i="0" sz="1800" u="none" cap="none" strike="noStrike">
              <a:solidFill>
                <a:schemeClr val="dk1"/>
              </a:solidFill>
              <a:latin typeface="Dosis"/>
              <a:ea typeface="Dosis"/>
              <a:cs typeface="Dosis"/>
              <a:sym typeface="Dosis"/>
            </a:endParaRPr>
          </a:p>
        </p:txBody>
      </p:sp>
      <p:pic>
        <p:nvPicPr>
          <p:cNvPr id="411" name="Google Shape;411;g12ccde88215_0_78"/>
          <p:cNvPicPr preferRelativeResize="0"/>
          <p:nvPr/>
        </p:nvPicPr>
        <p:blipFill rotWithShape="1">
          <a:blip r:embed="rId3">
            <a:alphaModFix/>
          </a:blip>
          <a:srcRect b="0" l="0" r="0" t="0"/>
          <a:stretch/>
        </p:blipFill>
        <p:spPr>
          <a:xfrm>
            <a:off x="2112324" y="2474425"/>
            <a:ext cx="7120950" cy="3993575"/>
          </a:xfrm>
          <a:prstGeom prst="rect">
            <a:avLst/>
          </a:prstGeom>
          <a:noFill/>
          <a:ln>
            <a:noFill/>
          </a:ln>
        </p:spPr>
      </p:pic>
      <p:pic>
        <p:nvPicPr>
          <p:cNvPr id="412" name="Google Shape;412;g12ccde88215_0_78"/>
          <p:cNvPicPr preferRelativeResize="0"/>
          <p:nvPr/>
        </p:nvPicPr>
        <p:blipFill rotWithShape="1">
          <a:blip r:embed="rId4">
            <a:alphaModFix/>
          </a:blip>
          <a:srcRect b="0" l="0" r="0" t="0"/>
          <a:stretch/>
        </p:blipFill>
        <p:spPr>
          <a:xfrm>
            <a:off x="2266950" y="1803750"/>
            <a:ext cx="6680549" cy="5992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grpSp>
        <p:nvGrpSpPr>
          <p:cNvPr id="418" name="Google Shape;418;g12ccde88215_0_62"/>
          <p:cNvGrpSpPr/>
          <p:nvPr/>
        </p:nvGrpSpPr>
        <p:grpSpPr>
          <a:xfrm>
            <a:off x="697150" y="147800"/>
            <a:ext cx="6419700" cy="1046100"/>
            <a:chOff x="697150" y="147800"/>
            <a:chExt cx="6419700" cy="1046100"/>
          </a:xfrm>
        </p:grpSpPr>
        <p:sp>
          <p:nvSpPr>
            <p:cNvPr id="419" name="Google Shape;419;g12ccde88215_0_62"/>
            <p:cNvSpPr txBox="1"/>
            <p:nvPr/>
          </p:nvSpPr>
          <p:spPr>
            <a:xfrm>
              <a:off x="697150" y="147800"/>
              <a:ext cx="6032400" cy="535500"/>
            </a:xfrm>
            <a:prstGeom prst="rect">
              <a:avLst/>
            </a:prstGeom>
            <a:noFill/>
            <a:ln>
              <a:noFill/>
            </a:ln>
          </p:spPr>
          <p:txBody>
            <a:bodyPr anchorCtr="0" anchor="t" bIns="91425" lIns="91425" spcFirstLastPara="1" rIns="91425" wrap="square" tIns="91425">
              <a:spAutoFit/>
            </a:bodyPr>
            <a:lstStyle/>
            <a:p>
              <a:pPr indent="0" lvl="0" marL="0" marR="0" rtl="0" algn="l">
                <a:lnSpc>
                  <a:spcPct val="95000"/>
                </a:lnSpc>
                <a:spcBef>
                  <a:spcPts val="0"/>
                </a:spcBef>
                <a:spcAft>
                  <a:spcPts val="0"/>
                </a:spcAft>
                <a:buClr>
                  <a:srgbClr val="000000"/>
                </a:buClr>
                <a:buSzPts val="2400"/>
                <a:buFont typeface="Arial"/>
                <a:buNone/>
              </a:pPr>
              <a:r>
                <a:rPr b="1" i="0" lang="en-US" sz="2400" u="none" cap="none" strike="noStrike">
                  <a:solidFill>
                    <a:srgbClr val="0000FF"/>
                  </a:solidFill>
                  <a:latin typeface="Arial"/>
                  <a:ea typeface="Arial"/>
                  <a:cs typeface="Arial"/>
                  <a:sym typeface="Arial"/>
                </a:rPr>
                <a:t>3. Handle Value in Categorical columns</a:t>
              </a:r>
              <a:endParaRPr b="1" i="0" sz="2400" u="none" cap="none" strike="noStrike">
                <a:solidFill>
                  <a:srgbClr val="0000FF"/>
                </a:solidFill>
                <a:latin typeface="Arial"/>
                <a:ea typeface="Arial"/>
                <a:cs typeface="Arial"/>
                <a:sym typeface="Arial"/>
              </a:endParaRPr>
            </a:p>
          </p:txBody>
        </p:sp>
        <p:sp>
          <p:nvSpPr>
            <p:cNvPr id="420" name="Google Shape;420;g12ccde88215_0_62"/>
            <p:cNvSpPr txBox="1"/>
            <p:nvPr/>
          </p:nvSpPr>
          <p:spPr>
            <a:xfrm>
              <a:off x="811450" y="683300"/>
              <a:ext cx="6305400" cy="510600"/>
            </a:xfrm>
            <a:prstGeom prst="rect">
              <a:avLst/>
            </a:prstGeom>
            <a:noFill/>
            <a:ln>
              <a:noFill/>
            </a:ln>
          </p:spPr>
          <p:txBody>
            <a:bodyPr anchorCtr="0" anchor="t" bIns="91425" lIns="91425" spcFirstLastPara="1" rIns="91425" wrap="square" tIns="91425">
              <a:spAutoFit/>
            </a:bodyPr>
            <a:lstStyle/>
            <a:p>
              <a:pPr indent="0" lvl="0" marL="457200" marR="0" rtl="0" algn="l">
                <a:lnSpc>
                  <a:spcPct val="95000"/>
                </a:lnSpc>
                <a:spcBef>
                  <a:spcPts val="0"/>
                </a:spcBef>
                <a:spcAft>
                  <a:spcPts val="0"/>
                </a:spcAft>
                <a:buClr>
                  <a:srgbClr val="000000"/>
                </a:buClr>
                <a:buSzPts val="2229"/>
                <a:buFont typeface="Arial"/>
                <a:buNone/>
              </a:pPr>
              <a:r>
                <a:rPr b="1" i="0" lang="en-US" sz="2229" u="none" cap="none" strike="noStrike">
                  <a:solidFill>
                    <a:schemeClr val="dk1"/>
                  </a:solidFill>
                  <a:latin typeface="Dosis"/>
                  <a:ea typeface="Dosis"/>
                  <a:cs typeface="Dosis"/>
                  <a:sym typeface="Dosis"/>
                </a:rPr>
                <a:t>B. Rekategorisasi Kolom Interior (1)</a:t>
              </a:r>
              <a:endParaRPr b="0" i="0" sz="1600" u="none" cap="none" strike="noStrike">
                <a:solidFill>
                  <a:srgbClr val="000000"/>
                </a:solidFill>
                <a:latin typeface="Arial"/>
                <a:ea typeface="Arial"/>
                <a:cs typeface="Arial"/>
                <a:sym typeface="Arial"/>
              </a:endParaRPr>
            </a:p>
          </p:txBody>
        </p:sp>
      </p:grpSp>
      <p:sp>
        <p:nvSpPr>
          <p:cNvPr id="421" name="Google Shape;421;g12ccde88215_0_62"/>
          <p:cNvSpPr txBox="1"/>
          <p:nvPr/>
        </p:nvSpPr>
        <p:spPr>
          <a:xfrm>
            <a:off x="987025" y="1242025"/>
            <a:ext cx="4156500" cy="4617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rgbClr val="000000"/>
              </a:buClr>
              <a:buSzPts val="1800"/>
              <a:buFont typeface="Arial"/>
              <a:buNone/>
            </a:pPr>
            <a:r>
              <a:rPr b="0" i="0" lang="en-US" sz="1800" u="none" cap="none" strike="noStrike">
                <a:solidFill>
                  <a:schemeClr val="dk1"/>
                </a:solidFill>
                <a:latin typeface="Dosis"/>
                <a:ea typeface="Dosis"/>
                <a:cs typeface="Dosis"/>
                <a:sym typeface="Dosis"/>
              </a:rPr>
              <a:t>KDE plot semua value pada kolom Interior</a:t>
            </a:r>
            <a:endParaRPr b="0" i="0" sz="1800" u="none" cap="none" strike="noStrike">
              <a:solidFill>
                <a:schemeClr val="dk1"/>
              </a:solidFill>
              <a:latin typeface="Dosis"/>
              <a:ea typeface="Dosis"/>
              <a:cs typeface="Dosis"/>
              <a:sym typeface="Dosis"/>
            </a:endParaRPr>
          </a:p>
        </p:txBody>
      </p:sp>
      <p:sp>
        <p:nvSpPr>
          <p:cNvPr id="422" name="Google Shape;422;g12ccde88215_0_62"/>
          <p:cNvSpPr txBox="1"/>
          <p:nvPr/>
        </p:nvSpPr>
        <p:spPr>
          <a:xfrm>
            <a:off x="6786549" y="1193900"/>
            <a:ext cx="4741500" cy="4617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rgbClr val="000000"/>
              </a:buClr>
              <a:buSzPts val="1800"/>
              <a:buFont typeface="Arial"/>
              <a:buNone/>
            </a:pPr>
            <a:r>
              <a:rPr b="0" i="0" lang="en-US" sz="1800" u="none" cap="none" strike="noStrike">
                <a:solidFill>
                  <a:schemeClr val="dk1"/>
                </a:solidFill>
                <a:latin typeface="Dosis"/>
                <a:ea typeface="Dosis"/>
                <a:cs typeface="Dosis"/>
                <a:sym typeface="Dosis"/>
              </a:rPr>
              <a:t>KDE plot setelah rekategorisasi pada kolom Interior</a:t>
            </a:r>
            <a:endParaRPr b="0" i="0" sz="1800" u="none" cap="none" strike="noStrike">
              <a:solidFill>
                <a:schemeClr val="dk1"/>
              </a:solidFill>
              <a:latin typeface="Dosis"/>
              <a:ea typeface="Dosis"/>
              <a:cs typeface="Dosis"/>
              <a:sym typeface="Dosis"/>
            </a:endParaRPr>
          </a:p>
        </p:txBody>
      </p:sp>
      <p:pic>
        <p:nvPicPr>
          <p:cNvPr id="423" name="Google Shape;423;g12ccde88215_0_62"/>
          <p:cNvPicPr preferRelativeResize="0"/>
          <p:nvPr/>
        </p:nvPicPr>
        <p:blipFill rotWithShape="1">
          <a:blip r:embed="rId3">
            <a:alphaModFix/>
          </a:blip>
          <a:srcRect b="0" l="0" r="0" t="0"/>
          <a:stretch/>
        </p:blipFill>
        <p:spPr>
          <a:xfrm>
            <a:off x="223850" y="1665500"/>
            <a:ext cx="5469595" cy="2859000"/>
          </a:xfrm>
          <a:prstGeom prst="rect">
            <a:avLst/>
          </a:prstGeom>
          <a:noFill/>
          <a:ln>
            <a:noFill/>
          </a:ln>
        </p:spPr>
      </p:pic>
      <p:pic>
        <p:nvPicPr>
          <p:cNvPr id="424" name="Google Shape;424;g12ccde88215_0_62"/>
          <p:cNvPicPr preferRelativeResize="0"/>
          <p:nvPr/>
        </p:nvPicPr>
        <p:blipFill rotWithShape="1">
          <a:blip r:embed="rId4">
            <a:alphaModFix/>
          </a:blip>
          <a:srcRect b="0" l="0" r="0" t="0"/>
          <a:stretch/>
        </p:blipFill>
        <p:spPr>
          <a:xfrm>
            <a:off x="6422499" y="1661813"/>
            <a:ext cx="5469601" cy="2866367"/>
          </a:xfrm>
          <a:prstGeom prst="rect">
            <a:avLst/>
          </a:prstGeom>
          <a:noFill/>
          <a:ln>
            <a:noFill/>
          </a:ln>
        </p:spPr>
      </p:pic>
      <p:sp>
        <p:nvSpPr>
          <p:cNvPr id="425" name="Google Shape;425;g12ccde88215_0_62"/>
          <p:cNvSpPr txBox="1"/>
          <p:nvPr/>
        </p:nvSpPr>
        <p:spPr>
          <a:xfrm>
            <a:off x="2364750" y="4781800"/>
            <a:ext cx="7462500" cy="18471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Sama seperti pada kolom Color, kami juga melakukan rekategorisasi unique value pada kolom Interior untuk menghindari kardinalitas yang tinggi pada kolom ini. Pemilihan unique value ini berdasarkan perbedaan harga yang signifikan antara satu sama lain. Harga mobil yang relatif sama kita ganti valuenya menjadi others. Kami mengkategorisasi 8 unique value yang terdiri dari: black, blue, brown, off-white, red, beige, blue, gray dan others.</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grpSp>
        <p:nvGrpSpPr>
          <p:cNvPr id="431" name="Google Shape;431;g12ccde88215_0_92"/>
          <p:cNvGrpSpPr/>
          <p:nvPr/>
        </p:nvGrpSpPr>
        <p:grpSpPr>
          <a:xfrm>
            <a:off x="697150" y="147800"/>
            <a:ext cx="6419700" cy="1046100"/>
            <a:chOff x="697150" y="147800"/>
            <a:chExt cx="6419700" cy="1046100"/>
          </a:xfrm>
        </p:grpSpPr>
        <p:sp>
          <p:nvSpPr>
            <p:cNvPr id="432" name="Google Shape;432;g12ccde88215_0_92"/>
            <p:cNvSpPr txBox="1"/>
            <p:nvPr/>
          </p:nvSpPr>
          <p:spPr>
            <a:xfrm>
              <a:off x="697150" y="147800"/>
              <a:ext cx="6032400" cy="535500"/>
            </a:xfrm>
            <a:prstGeom prst="rect">
              <a:avLst/>
            </a:prstGeom>
            <a:noFill/>
            <a:ln>
              <a:noFill/>
            </a:ln>
          </p:spPr>
          <p:txBody>
            <a:bodyPr anchorCtr="0" anchor="t" bIns="91425" lIns="91425" spcFirstLastPara="1" rIns="91425" wrap="square" tIns="91425">
              <a:spAutoFit/>
            </a:bodyPr>
            <a:lstStyle/>
            <a:p>
              <a:pPr indent="0" lvl="0" marL="0" marR="0" rtl="0" algn="l">
                <a:lnSpc>
                  <a:spcPct val="95000"/>
                </a:lnSpc>
                <a:spcBef>
                  <a:spcPts val="0"/>
                </a:spcBef>
                <a:spcAft>
                  <a:spcPts val="0"/>
                </a:spcAft>
                <a:buClr>
                  <a:srgbClr val="000000"/>
                </a:buClr>
                <a:buSzPts val="2400"/>
                <a:buFont typeface="Arial"/>
                <a:buNone/>
              </a:pPr>
              <a:r>
                <a:rPr b="1" i="0" lang="en-US" sz="2400" u="none" cap="none" strike="noStrike">
                  <a:solidFill>
                    <a:srgbClr val="0000FF"/>
                  </a:solidFill>
                  <a:latin typeface="Arial"/>
                  <a:ea typeface="Arial"/>
                  <a:cs typeface="Arial"/>
                  <a:sym typeface="Arial"/>
                </a:rPr>
                <a:t>3. Handle Value in Categorical columns</a:t>
              </a:r>
              <a:endParaRPr b="1" i="0" sz="2400" u="none" cap="none" strike="noStrike">
                <a:solidFill>
                  <a:srgbClr val="0000FF"/>
                </a:solidFill>
                <a:latin typeface="Arial"/>
                <a:ea typeface="Arial"/>
                <a:cs typeface="Arial"/>
                <a:sym typeface="Arial"/>
              </a:endParaRPr>
            </a:p>
          </p:txBody>
        </p:sp>
        <p:sp>
          <p:nvSpPr>
            <p:cNvPr id="433" name="Google Shape;433;g12ccde88215_0_92"/>
            <p:cNvSpPr txBox="1"/>
            <p:nvPr/>
          </p:nvSpPr>
          <p:spPr>
            <a:xfrm>
              <a:off x="811450" y="683300"/>
              <a:ext cx="6305400" cy="510600"/>
            </a:xfrm>
            <a:prstGeom prst="rect">
              <a:avLst/>
            </a:prstGeom>
            <a:noFill/>
            <a:ln>
              <a:noFill/>
            </a:ln>
          </p:spPr>
          <p:txBody>
            <a:bodyPr anchorCtr="0" anchor="t" bIns="91425" lIns="91425" spcFirstLastPara="1" rIns="91425" wrap="square" tIns="91425">
              <a:spAutoFit/>
            </a:bodyPr>
            <a:lstStyle/>
            <a:p>
              <a:pPr indent="0" lvl="0" marL="457200" marR="0" rtl="0" algn="l">
                <a:lnSpc>
                  <a:spcPct val="95000"/>
                </a:lnSpc>
                <a:spcBef>
                  <a:spcPts val="0"/>
                </a:spcBef>
                <a:spcAft>
                  <a:spcPts val="0"/>
                </a:spcAft>
                <a:buClr>
                  <a:srgbClr val="000000"/>
                </a:buClr>
                <a:buSzPts val="2229"/>
                <a:buFont typeface="Arial"/>
                <a:buNone/>
              </a:pPr>
              <a:r>
                <a:rPr b="1" i="0" lang="en-US" sz="2229" u="none" cap="none" strike="noStrike">
                  <a:solidFill>
                    <a:schemeClr val="dk1"/>
                  </a:solidFill>
                  <a:latin typeface="Dosis"/>
                  <a:ea typeface="Dosis"/>
                  <a:cs typeface="Dosis"/>
                  <a:sym typeface="Dosis"/>
                </a:rPr>
                <a:t>B. Rekategorisasi Kolom Interior (2)</a:t>
              </a:r>
              <a:endParaRPr b="0" i="0" sz="1600" u="none" cap="none" strike="noStrike">
                <a:solidFill>
                  <a:srgbClr val="000000"/>
                </a:solidFill>
                <a:latin typeface="Arial"/>
                <a:ea typeface="Arial"/>
                <a:cs typeface="Arial"/>
                <a:sym typeface="Arial"/>
              </a:endParaRPr>
            </a:p>
          </p:txBody>
        </p:sp>
      </p:grpSp>
      <p:sp>
        <p:nvSpPr>
          <p:cNvPr id="434" name="Google Shape;434;g12ccde88215_0_92"/>
          <p:cNvSpPr txBox="1"/>
          <p:nvPr/>
        </p:nvSpPr>
        <p:spPr>
          <a:xfrm>
            <a:off x="3958825" y="1342050"/>
            <a:ext cx="3713700" cy="4617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rgbClr val="000000"/>
              </a:buClr>
              <a:buSzPts val="1800"/>
              <a:buFont typeface="Arial"/>
              <a:buNone/>
            </a:pPr>
            <a:r>
              <a:rPr b="0" i="0" lang="en-US" sz="1800" u="none" cap="none" strike="noStrike">
                <a:solidFill>
                  <a:schemeClr val="dk1"/>
                </a:solidFill>
                <a:latin typeface="Dosis"/>
                <a:ea typeface="Dosis"/>
                <a:cs typeface="Dosis"/>
                <a:sym typeface="Dosis"/>
              </a:rPr>
              <a:t>Barplot kolom Interior vs Sellingprice</a:t>
            </a:r>
            <a:endParaRPr b="0" i="0" sz="1800" u="none" cap="none" strike="noStrike">
              <a:solidFill>
                <a:schemeClr val="dk1"/>
              </a:solidFill>
              <a:latin typeface="Dosis"/>
              <a:ea typeface="Dosis"/>
              <a:cs typeface="Dosis"/>
              <a:sym typeface="Dosis"/>
            </a:endParaRPr>
          </a:p>
        </p:txBody>
      </p:sp>
      <p:pic>
        <p:nvPicPr>
          <p:cNvPr id="435" name="Google Shape;435;g12ccde88215_0_92"/>
          <p:cNvPicPr preferRelativeResize="0"/>
          <p:nvPr/>
        </p:nvPicPr>
        <p:blipFill rotWithShape="1">
          <a:blip r:embed="rId3">
            <a:alphaModFix/>
          </a:blip>
          <a:srcRect b="0" l="0" r="0" t="0"/>
          <a:stretch/>
        </p:blipFill>
        <p:spPr>
          <a:xfrm>
            <a:off x="1815175" y="1803750"/>
            <a:ext cx="8001000" cy="428625"/>
          </a:xfrm>
          <a:prstGeom prst="rect">
            <a:avLst/>
          </a:prstGeom>
          <a:noFill/>
          <a:ln>
            <a:noFill/>
          </a:ln>
        </p:spPr>
      </p:pic>
      <p:pic>
        <p:nvPicPr>
          <p:cNvPr id="436" name="Google Shape;436;g12ccde88215_0_92"/>
          <p:cNvPicPr preferRelativeResize="0"/>
          <p:nvPr/>
        </p:nvPicPr>
        <p:blipFill rotWithShape="1">
          <a:blip r:embed="rId4">
            <a:alphaModFix/>
          </a:blip>
          <a:srcRect b="0" l="0" r="0" t="0"/>
          <a:stretch/>
        </p:blipFill>
        <p:spPr>
          <a:xfrm>
            <a:off x="2177450" y="2360950"/>
            <a:ext cx="7638723" cy="432082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grpSp>
        <p:nvGrpSpPr>
          <p:cNvPr id="442" name="Google Shape;442;g12ccde88215_0_104"/>
          <p:cNvGrpSpPr/>
          <p:nvPr/>
        </p:nvGrpSpPr>
        <p:grpSpPr>
          <a:xfrm>
            <a:off x="697150" y="147800"/>
            <a:ext cx="6846575" cy="535500"/>
            <a:chOff x="697150" y="147800"/>
            <a:chExt cx="6846575" cy="535500"/>
          </a:xfrm>
        </p:grpSpPr>
        <p:sp>
          <p:nvSpPr>
            <p:cNvPr id="443" name="Google Shape;443;g12ccde88215_0_104"/>
            <p:cNvSpPr txBox="1"/>
            <p:nvPr/>
          </p:nvSpPr>
          <p:spPr>
            <a:xfrm>
              <a:off x="697150" y="147800"/>
              <a:ext cx="6032400" cy="535500"/>
            </a:xfrm>
            <a:prstGeom prst="rect">
              <a:avLst/>
            </a:prstGeom>
            <a:noFill/>
            <a:ln>
              <a:noFill/>
            </a:ln>
          </p:spPr>
          <p:txBody>
            <a:bodyPr anchorCtr="0" anchor="t" bIns="91425" lIns="91425" spcFirstLastPara="1" rIns="91425" wrap="square" tIns="91425">
              <a:spAutoFit/>
            </a:bodyPr>
            <a:lstStyle/>
            <a:p>
              <a:pPr indent="0" lvl="0" marL="0" marR="0" rtl="0" algn="l">
                <a:lnSpc>
                  <a:spcPct val="95000"/>
                </a:lnSpc>
                <a:spcBef>
                  <a:spcPts val="0"/>
                </a:spcBef>
                <a:spcAft>
                  <a:spcPts val="0"/>
                </a:spcAft>
                <a:buClr>
                  <a:srgbClr val="000000"/>
                </a:buClr>
                <a:buSzPts val="2400"/>
                <a:buFont typeface="Arial"/>
                <a:buNone/>
              </a:pPr>
              <a:r>
                <a:rPr b="1" i="0" lang="en-US" sz="2400" u="none" cap="none" strike="noStrike">
                  <a:solidFill>
                    <a:srgbClr val="0000FF"/>
                  </a:solidFill>
                  <a:latin typeface="Arial"/>
                  <a:ea typeface="Arial"/>
                  <a:cs typeface="Arial"/>
                  <a:sym typeface="Arial"/>
                </a:rPr>
                <a:t>4. Handle Inconsistent Value</a:t>
              </a:r>
              <a:endParaRPr b="1" i="0" sz="2400" u="none" cap="none" strike="noStrike">
                <a:solidFill>
                  <a:srgbClr val="0000FF"/>
                </a:solidFill>
                <a:latin typeface="Arial"/>
                <a:ea typeface="Arial"/>
                <a:cs typeface="Arial"/>
                <a:sym typeface="Arial"/>
              </a:endParaRPr>
            </a:p>
          </p:txBody>
        </p:sp>
        <p:sp>
          <p:nvSpPr>
            <p:cNvPr id="444" name="Google Shape;444;g12ccde88215_0_104"/>
            <p:cNvSpPr txBox="1"/>
            <p:nvPr/>
          </p:nvSpPr>
          <p:spPr>
            <a:xfrm>
              <a:off x="5312025" y="160250"/>
              <a:ext cx="2231700" cy="510600"/>
            </a:xfrm>
            <a:prstGeom prst="rect">
              <a:avLst/>
            </a:prstGeom>
            <a:noFill/>
            <a:ln>
              <a:noFill/>
            </a:ln>
          </p:spPr>
          <p:txBody>
            <a:bodyPr anchorCtr="0" anchor="t" bIns="91425" lIns="91425" spcFirstLastPara="1" rIns="91425" wrap="square" tIns="91425">
              <a:spAutoFit/>
            </a:bodyPr>
            <a:lstStyle/>
            <a:p>
              <a:pPr indent="0" lvl="0" marL="457200" marR="0" rtl="0" algn="l">
                <a:lnSpc>
                  <a:spcPct val="95000"/>
                </a:lnSpc>
                <a:spcBef>
                  <a:spcPts val="0"/>
                </a:spcBef>
                <a:spcAft>
                  <a:spcPts val="0"/>
                </a:spcAft>
                <a:buClr>
                  <a:srgbClr val="000000"/>
                </a:buClr>
                <a:buSzPts val="2229"/>
                <a:buFont typeface="Arial"/>
                <a:buNone/>
              </a:pPr>
              <a:r>
                <a:rPr b="1" i="0" lang="en-US" sz="2229" u="none" cap="none" strike="noStrike">
                  <a:solidFill>
                    <a:schemeClr val="dk1"/>
                  </a:solidFill>
                  <a:latin typeface="Dosis"/>
                  <a:ea typeface="Dosis"/>
                  <a:cs typeface="Dosis"/>
                  <a:sym typeface="Dosis"/>
                </a:rPr>
                <a:t>Kolom Make</a:t>
              </a:r>
              <a:endParaRPr b="0" i="0" sz="1600" u="none" cap="none" strike="noStrike">
                <a:solidFill>
                  <a:srgbClr val="000000"/>
                </a:solidFill>
                <a:latin typeface="Arial"/>
                <a:ea typeface="Arial"/>
                <a:cs typeface="Arial"/>
                <a:sym typeface="Arial"/>
              </a:endParaRPr>
            </a:p>
          </p:txBody>
        </p:sp>
      </p:grpSp>
      <p:pic>
        <p:nvPicPr>
          <p:cNvPr id="445" name="Google Shape;445;g12ccde88215_0_104"/>
          <p:cNvPicPr preferRelativeResize="0"/>
          <p:nvPr/>
        </p:nvPicPr>
        <p:blipFill rotWithShape="1">
          <a:blip r:embed="rId3">
            <a:alphaModFix/>
          </a:blip>
          <a:srcRect b="0" l="0" r="0" t="0"/>
          <a:stretch/>
        </p:blipFill>
        <p:spPr>
          <a:xfrm>
            <a:off x="902488" y="2686101"/>
            <a:ext cx="10387027" cy="3824601"/>
          </a:xfrm>
          <a:prstGeom prst="rect">
            <a:avLst/>
          </a:prstGeom>
          <a:noFill/>
          <a:ln>
            <a:noFill/>
          </a:ln>
        </p:spPr>
      </p:pic>
      <p:sp>
        <p:nvSpPr>
          <p:cNvPr id="446" name="Google Shape;446;g12ccde88215_0_104"/>
          <p:cNvSpPr txBox="1"/>
          <p:nvPr>
            <p:ph idx="1" type="body"/>
          </p:nvPr>
        </p:nvSpPr>
        <p:spPr>
          <a:xfrm>
            <a:off x="697150" y="683300"/>
            <a:ext cx="11332500" cy="1538400"/>
          </a:xfrm>
          <a:prstGeom prst="rect">
            <a:avLst/>
          </a:prstGeom>
          <a:noFill/>
          <a:ln>
            <a:noFill/>
          </a:ln>
        </p:spPr>
        <p:txBody>
          <a:bodyPr anchorCtr="0" anchor="t" bIns="121900" lIns="121900" spcFirstLastPara="1" rIns="121900" wrap="square" tIns="121900">
            <a:noAutofit/>
          </a:bodyPr>
          <a:lstStyle/>
          <a:p>
            <a:pPr indent="-317500" lvl="0" marL="457200" rtl="0" algn="just">
              <a:lnSpc>
                <a:spcPct val="150000"/>
              </a:lnSpc>
              <a:spcBef>
                <a:spcPts val="0"/>
              </a:spcBef>
              <a:spcAft>
                <a:spcPts val="0"/>
              </a:spcAft>
              <a:buSzPts val="1400"/>
              <a:buFont typeface="Arial"/>
              <a:buChar char="●"/>
            </a:pPr>
            <a:r>
              <a:rPr lang="en-US" sz="1400">
                <a:latin typeface="Arial"/>
                <a:ea typeface="Arial"/>
                <a:cs typeface="Arial"/>
                <a:sym typeface="Arial"/>
              </a:rPr>
              <a:t>Pertama, dilakukan handling inconsistent value karena adanya perbedaan karakter huruf dari setiap value yang ada pada kolom make. Contohnya: Kia-kia; Ford-ford; dll. Oleh karena itu, di sini kami memanfaatkan str.lower() untuk membuat semua value menjadi lowercase.</a:t>
            </a:r>
            <a:endParaRPr sz="1400">
              <a:latin typeface="Arial"/>
              <a:ea typeface="Arial"/>
              <a:cs typeface="Arial"/>
              <a:sym typeface="Arial"/>
            </a:endParaRPr>
          </a:p>
          <a:p>
            <a:pPr indent="-317500" lvl="0" marL="457200" rtl="0" algn="just">
              <a:lnSpc>
                <a:spcPct val="150000"/>
              </a:lnSpc>
              <a:spcBef>
                <a:spcPts val="0"/>
              </a:spcBef>
              <a:spcAft>
                <a:spcPts val="0"/>
              </a:spcAft>
              <a:buSzPts val="1400"/>
              <a:buFont typeface="Arial"/>
              <a:buChar char="●"/>
            </a:pPr>
            <a:r>
              <a:rPr lang="en-US" sz="1400">
                <a:latin typeface="Arial"/>
                <a:ea typeface="Arial"/>
                <a:cs typeface="Arial"/>
                <a:sym typeface="Arial"/>
              </a:rPr>
              <a:t>Kedua, kami melakukan handling inconsistent value pada beberapa value yang sebenarnya merupakan brand yang sama tetapi penulisannya berbeda. Contoh: land rover dan landrover; vw dan volkswagen; ford tk dan ford truck. Oleh karena itu, di sini kami menyamakan value-value tersebut menjadi satu value saja untuk setiap brand. </a:t>
            </a:r>
            <a:endParaRPr sz="1400">
              <a:latin typeface="Arial"/>
              <a:ea typeface="Arial"/>
              <a:cs typeface="Arial"/>
              <a:sym typeface="Arial"/>
            </a:endParaRPr>
          </a:p>
        </p:txBody>
      </p:sp>
      <p:sp>
        <p:nvSpPr>
          <p:cNvPr id="447" name="Google Shape;447;g12ccde88215_0_104"/>
          <p:cNvSpPr txBox="1"/>
          <p:nvPr>
            <p:ph idx="1" type="body"/>
          </p:nvPr>
        </p:nvSpPr>
        <p:spPr>
          <a:xfrm>
            <a:off x="3932418" y="6322225"/>
            <a:ext cx="4497300" cy="607200"/>
          </a:xfrm>
          <a:prstGeom prst="rect">
            <a:avLst/>
          </a:prstGeom>
          <a:noFill/>
          <a:ln>
            <a:noFill/>
          </a:ln>
        </p:spPr>
        <p:txBody>
          <a:bodyPr anchorCtr="0" anchor="t" bIns="121900" lIns="121900" spcFirstLastPara="1" rIns="121900" wrap="square" tIns="121900">
            <a:normAutofit/>
          </a:bodyPr>
          <a:lstStyle/>
          <a:p>
            <a:pPr indent="0" lvl="0" marL="457200" rtl="0" algn="just">
              <a:lnSpc>
                <a:spcPct val="150000"/>
              </a:lnSpc>
              <a:spcBef>
                <a:spcPts val="0"/>
              </a:spcBef>
              <a:spcAft>
                <a:spcPts val="0"/>
              </a:spcAft>
              <a:buSzPts val="1900"/>
              <a:buNone/>
            </a:pPr>
            <a:r>
              <a:rPr lang="en-US" sz="1600">
                <a:latin typeface="Arial"/>
                <a:ea typeface="Arial"/>
                <a:cs typeface="Arial"/>
                <a:sym typeface="Arial"/>
              </a:rPr>
              <a:t>Barplot setelah handle inconsistent value</a:t>
            </a:r>
            <a:endParaRPr sz="1600">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grpSp>
        <p:nvGrpSpPr>
          <p:cNvPr id="453" name="Google Shape;453;g12cd11ba3ff_2_1"/>
          <p:cNvGrpSpPr/>
          <p:nvPr/>
        </p:nvGrpSpPr>
        <p:grpSpPr>
          <a:xfrm>
            <a:off x="582850" y="290675"/>
            <a:ext cx="6689425" cy="651625"/>
            <a:chOff x="582850" y="290675"/>
            <a:chExt cx="6689425" cy="651625"/>
          </a:xfrm>
        </p:grpSpPr>
        <p:sp>
          <p:nvSpPr>
            <p:cNvPr id="454" name="Google Shape;454;g12cd11ba3ff_2_1"/>
            <p:cNvSpPr txBox="1"/>
            <p:nvPr/>
          </p:nvSpPr>
          <p:spPr>
            <a:xfrm>
              <a:off x="582850" y="290675"/>
              <a:ext cx="6032400" cy="535500"/>
            </a:xfrm>
            <a:prstGeom prst="rect">
              <a:avLst/>
            </a:prstGeom>
            <a:noFill/>
            <a:ln>
              <a:noFill/>
            </a:ln>
          </p:spPr>
          <p:txBody>
            <a:bodyPr anchorCtr="0" anchor="t" bIns="91425" lIns="91425" spcFirstLastPara="1" rIns="91425" wrap="square" tIns="91425">
              <a:spAutoFit/>
            </a:bodyPr>
            <a:lstStyle/>
            <a:p>
              <a:pPr indent="0" lvl="0" marL="0" marR="0" rtl="0" algn="l">
                <a:lnSpc>
                  <a:spcPct val="95000"/>
                </a:lnSpc>
                <a:spcBef>
                  <a:spcPts val="0"/>
                </a:spcBef>
                <a:spcAft>
                  <a:spcPts val="0"/>
                </a:spcAft>
                <a:buClr>
                  <a:srgbClr val="000000"/>
                </a:buClr>
                <a:buSzPts val="2400"/>
                <a:buFont typeface="Arial"/>
                <a:buNone/>
              </a:pPr>
              <a:r>
                <a:rPr b="1" i="0" lang="en-US" sz="2400" u="none" cap="none" strike="noStrike">
                  <a:solidFill>
                    <a:srgbClr val="0000FF"/>
                  </a:solidFill>
                  <a:latin typeface="Arial"/>
                  <a:ea typeface="Arial"/>
                  <a:cs typeface="Arial"/>
                  <a:sym typeface="Arial"/>
                </a:rPr>
                <a:t>Rekategorisasi Kolom Make</a:t>
              </a:r>
              <a:endParaRPr b="1" i="0" sz="2400" u="none" cap="none" strike="noStrike">
                <a:solidFill>
                  <a:srgbClr val="0000FF"/>
                </a:solidFill>
                <a:latin typeface="Arial"/>
                <a:ea typeface="Arial"/>
                <a:cs typeface="Arial"/>
                <a:sym typeface="Arial"/>
              </a:endParaRPr>
            </a:p>
          </p:txBody>
        </p:sp>
        <p:sp>
          <p:nvSpPr>
            <p:cNvPr id="455" name="Google Shape;455;g12cd11ba3ff_2_1"/>
            <p:cNvSpPr txBox="1"/>
            <p:nvPr/>
          </p:nvSpPr>
          <p:spPr>
            <a:xfrm>
              <a:off x="5040575" y="431700"/>
              <a:ext cx="2231700" cy="510600"/>
            </a:xfrm>
            <a:prstGeom prst="rect">
              <a:avLst/>
            </a:prstGeom>
            <a:noFill/>
            <a:ln>
              <a:noFill/>
            </a:ln>
          </p:spPr>
          <p:txBody>
            <a:bodyPr anchorCtr="0" anchor="t" bIns="91425" lIns="91425" spcFirstLastPara="1" rIns="91425" wrap="square" tIns="91425">
              <a:spAutoFit/>
            </a:bodyPr>
            <a:lstStyle/>
            <a:p>
              <a:pPr indent="0" lvl="0" marL="457200" marR="0" rtl="0" algn="l">
                <a:lnSpc>
                  <a:spcPct val="95000"/>
                </a:lnSpc>
                <a:spcBef>
                  <a:spcPts val="0"/>
                </a:spcBef>
                <a:spcAft>
                  <a:spcPts val="0"/>
                </a:spcAft>
                <a:buClr>
                  <a:srgbClr val="000000"/>
                </a:buClr>
                <a:buSzPts val="2229"/>
                <a:buFont typeface="Arial"/>
                <a:buNone/>
              </a:pPr>
              <a:r>
                <a:rPr b="1" i="0" lang="en-US" sz="2229" u="none" cap="none" strike="noStrike">
                  <a:solidFill>
                    <a:schemeClr val="dk1"/>
                  </a:solidFill>
                  <a:latin typeface="Dosis"/>
                  <a:ea typeface="Dosis"/>
                  <a:cs typeface="Dosis"/>
                  <a:sym typeface="Dosis"/>
                </a:rPr>
                <a:t>Kolom Make</a:t>
              </a:r>
              <a:endParaRPr b="0" i="0" sz="1600" u="none" cap="none" strike="noStrike">
                <a:solidFill>
                  <a:srgbClr val="000000"/>
                </a:solidFill>
                <a:latin typeface="Arial"/>
                <a:ea typeface="Arial"/>
                <a:cs typeface="Arial"/>
                <a:sym typeface="Arial"/>
              </a:endParaRPr>
            </a:p>
          </p:txBody>
        </p:sp>
      </p:grpSp>
      <p:pic>
        <p:nvPicPr>
          <p:cNvPr id="456" name="Google Shape;456;g12cd11ba3ff_2_1"/>
          <p:cNvPicPr preferRelativeResize="0"/>
          <p:nvPr/>
        </p:nvPicPr>
        <p:blipFill rotWithShape="1">
          <a:blip r:embed="rId3">
            <a:alphaModFix/>
          </a:blip>
          <a:srcRect b="0" l="0" r="0" t="0"/>
          <a:stretch/>
        </p:blipFill>
        <p:spPr>
          <a:xfrm>
            <a:off x="6229625" y="1808000"/>
            <a:ext cx="5855351" cy="2871800"/>
          </a:xfrm>
          <a:prstGeom prst="rect">
            <a:avLst/>
          </a:prstGeom>
          <a:noFill/>
          <a:ln>
            <a:noFill/>
          </a:ln>
        </p:spPr>
      </p:pic>
      <p:sp>
        <p:nvSpPr>
          <p:cNvPr id="457" name="Google Shape;457;g12cd11ba3ff_2_1"/>
          <p:cNvSpPr txBox="1"/>
          <p:nvPr/>
        </p:nvSpPr>
        <p:spPr>
          <a:xfrm>
            <a:off x="6786549" y="1193900"/>
            <a:ext cx="4741500" cy="4617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rgbClr val="000000"/>
              </a:buClr>
              <a:buSzPts val="1800"/>
              <a:buFont typeface="Arial"/>
              <a:buNone/>
            </a:pPr>
            <a:r>
              <a:rPr b="0" i="0" lang="en-US" sz="1800" u="none" cap="none" strike="noStrike">
                <a:solidFill>
                  <a:schemeClr val="dk1"/>
                </a:solidFill>
                <a:latin typeface="Dosis"/>
                <a:ea typeface="Dosis"/>
                <a:cs typeface="Dosis"/>
                <a:sym typeface="Dosis"/>
              </a:rPr>
              <a:t>KDE plot setelah rekategorisasi pada kolom Make</a:t>
            </a:r>
            <a:endParaRPr b="0" i="0" sz="1800" u="none" cap="none" strike="noStrike">
              <a:solidFill>
                <a:schemeClr val="dk1"/>
              </a:solidFill>
              <a:latin typeface="Dosis"/>
              <a:ea typeface="Dosis"/>
              <a:cs typeface="Dosis"/>
              <a:sym typeface="Dosis"/>
            </a:endParaRPr>
          </a:p>
        </p:txBody>
      </p:sp>
      <p:sp>
        <p:nvSpPr>
          <p:cNvPr id="458" name="Google Shape;458;g12cd11ba3ff_2_1"/>
          <p:cNvSpPr txBox="1"/>
          <p:nvPr/>
        </p:nvSpPr>
        <p:spPr>
          <a:xfrm>
            <a:off x="809599" y="1346300"/>
            <a:ext cx="4741500" cy="4617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rgbClr val="000000"/>
              </a:buClr>
              <a:buSzPts val="1800"/>
              <a:buFont typeface="Arial"/>
              <a:buNone/>
            </a:pPr>
            <a:r>
              <a:rPr b="0" i="0" lang="en-US" sz="1800" u="none" cap="none" strike="noStrike">
                <a:solidFill>
                  <a:schemeClr val="dk1"/>
                </a:solidFill>
                <a:latin typeface="Dosis"/>
                <a:ea typeface="Dosis"/>
                <a:cs typeface="Dosis"/>
                <a:sym typeface="Dosis"/>
              </a:rPr>
              <a:t>KDE plot sebelum rekategorisasi pada kolom Make</a:t>
            </a:r>
            <a:endParaRPr b="0" i="0" sz="1800" u="none" cap="none" strike="noStrike">
              <a:solidFill>
                <a:schemeClr val="dk1"/>
              </a:solidFill>
              <a:latin typeface="Dosis"/>
              <a:ea typeface="Dosis"/>
              <a:cs typeface="Dosis"/>
              <a:sym typeface="Dosis"/>
            </a:endParaRPr>
          </a:p>
        </p:txBody>
      </p:sp>
      <p:pic>
        <p:nvPicPr>
          <p:cNvPr id="459" name="Google Shape;459;g12cd11ba3ff_2_1"/>
          <p:cNvPicPr preferRelativeResize="0"/>
          <p:nvPr/>
        </p:nvPicPr>
        <p:blipFill rotWithShape="1">
          <a:blip r:embed="rId4">
            <a:alphaModFix/>
          </a:blip>
          <a:srcRect b="0" l="0" r="0" t="0"/>
          <a:stretch/>
        </p:blipFill>
        <p:spPr>
          <a:xfrm>
            <a:off x="217925" y="1737888"/>
            <a:ext cx="5924825" cy="3012034"/>
          </a:xfrm>
          <a:prstGeom prst="rect">
            <a:avLst/>
          </a:prstGeom>
          <a:noFill/>
          <a:ln>
            <a:noFill/>
          </a:ln>
        </p:spPr>
      </p:pic>
      <p:sp>
        <p:nvSpPr>
          <p:cNvPr id="460" name="Google Shape;460;g12cd11ba3ff_2_1"/>
          <p:cNvSpPr txBox="1"/>
          <p:nvPr/>
        </p:nvSpPr>
        <p:spPr>
          <a:xfrm>
            <a:off x="2736225" y="4790575"/>
            <a:ext cx="7462500" cy="714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Rekategorisasi kolom make berdasarkan top 10 value terbanyak, lalu sisanya dibuat sebagai others.</a:t>
            </a:r>
            <a:endParaRPr b="0" i="0" sz="1600" u="none" cap="none" strike="noStrike">
              <a:solidFill>
                <a:srgbClr val="000000"/>
              </a:solidFill>
              <a:latin typeface="Arial"/>
              <a:ea typeface="Arial"/>
              <a:cs typeface="Arial"/>
              <a:sym typeface="Arial"/>
            </a:endParaRPr>
          </a:p>
        </p:txBody>
      </p:sp>
      <p:sp>
        <p:nvSpPr>
          <p:cNvPr id="461" name="Google Shape;461;g12cd11ba3ff_2_1"/>
          <p:cNvSpPr txBox="1"/>
          <p:nvPr/>
        </p:nvSpPr>
        <p:spPr>
          <a:xfrm>
            <a:off x="582850" y="5545525"/>
            <a:ext cx="11175900" cy="1169700"/>
          </a:xfrm>
          <a:prstGeom prst="rect">
            <a:avLst/>
          </a:prstGeom>
          <a:noFill/>
          <a:ln>
            <a:noFill/>
          </a:ln>
        </p:spPr>
        <p:txBody>
          <a:bodyPr anchorCtr="0" anchor="t" bIns="91425" lIns="91425" spcFirstLastPara="1" rIns="91425" wrap="square" tIns="91425">
            <a:spAutoFit/>
          </a:bodyPr>
          <a:lstStyle/>
          <a:p>
            <a:pPr indent="-330200" lvl="0" marL="457200" marR="0" rtl="0" algn="just">
              <a:lnSpc>
                <a:spcPct val="150000"/>
              </a:lnSpc>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Dikategorikan menjadi 11: ford, chevrolet, nissan, toyota, dodge, honda, hyundai, bmw, mercedes benz, kia, others.</a:t>
            </a:r>
            <a:endParaRPr b="0" i="0" sz="1600" u="none" cap="none" strike="noStrike">
              <a:solidFill>
                <a:schemeClr val="dk1"/>
              </a:solidFill>
              <a:latin typeface="Arial"/>
              <a:ea typeface="Arial"/>
              <a:cs typeface="Arial"/>
              <a:sym typeface="Arial"/>
            </a:endParaRPr>
          </a:p>
          <a:p>
            <a:pPr indent="-330200" lvl="0" marL="457200" marR="0" rtl="0" algn="just">
              <a:lnSpc>
                <a:spcPct val="150000"/>
              </a:lnSpc>
              <a:spcBef>
                <a:spcPts val="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Sebaran nilai “make” terhadap “sellingprice” terlihat variatif untuk tiap masing-masing make yang sudah dikategorisasikan.</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4"/>
          <p:cNvSpPr txBox="1"/>
          <p:nvPr/>
        </p:nvSpPr>
        <p:spPr>
          <a:xfrm>
            <a:off x="756550" y="1666350"/>
            <a:ext cx="10533000" cy="24321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65000"/>
              </a:lnSpc>
              <a:spcBef>
                <a:spcPts val="0"/>
              </a:spcBef>
              <a:spcAft>
                <a:spcPts val="0"/>
              </a:spcAft>
              <a:buClr>
                <a:schemeClr val="dk1"/>
              </a:buClr>
              <a:buSzPts val="2000"/>
              <a:buFont typeface="Dosis"/>
              <a:buChar char="●"/>
            </a:pPr>
            <a:r>
              <a:rPr lang="en-US" sz="2000">
                <a:solidFill>
                  <a:schemeClr val="dk1"/>
                </a:solidFill>
                <a:latin typeface="Dosis"/>
                <a:ea typeface="Dosis"/>
                <a:cs typeface="Dosis"/>
                <a:sym typeface="Dosis"/>
              </a:rPr>
              <a:t>Tahun 2015</a:t>
            </a:r>
            <a:r>
              <a:rPr b="0" i="0" lang="en-US" sz="2000" u="none" cap="none" strike="noStrike">
                <a:solidFill>
                  <a:schemeClr val="dk1"/>
                </a:solidFill>
                <a:latin typeface="Dosis"/>
                <a:ea typeface="Dosis"/>
                <a:cs typeface="Dosis"/>
                <a:sym typeface="Dosis"/>
              </a:rPr>
              <a:t>, salah satu cabang </a:t>
            </a:r>
            <a:r>
              <a:rPr b="1" i="0" lang="en-US" sz="2000" u="none" cap="none" strike="noStrike">
                <a:solidFill>
                  <a:schemeClr val="dk1"/>
                </a:solidFill>
                <a:latin typeface="Dosis"/>
                <a:ea typeface="Dosis"/>
                <a:cs typeface="Dosis"/>
                <a:sym typeface="Dosis"/>
              </a:rPr>
              <a:t>Happy Car </a:t>
            </a:r>
            <a:r>
              <a:rPr i="0" lang="en-US" sz="2000" u="none" cap="none" strike="noStrike">
                <a:solidFill>
                  <a:schemeClr val="dk1"/>
                </a:solidFill>
                <a:latin typeface="Dosis"/>
                <a:ea typeface="Dosis"/>
                <a:cs typeface="Dosis"/>
                <a:sym typeface="Dosis"/>
              </a:rPr>
              <a:t>pernah </a:t>
            </a:r>
            <a:r>
              <a:rPr b="0" i="0" lang="en-US" sz="2000" u="none" cap="none" strike="noStrike">
                <a:solidFill>
                  <a:schemeClr val="dk1"/>
                </a:solidFill>
                <a:latin typeface="Dosis"/>
                <a:ea typeface="Dosis"/>
                <a:cs typeface="Dosis"/>
                <a:sym typeface="Dosis"/>
              </a:rPr>
              <a:t>mendapatkan pengajuan penjualan mobil bekas hampir </a:t>
            </a:r>
            <a:r>
              <a:rPr lang="en-US" sz="2000">
                <a:solidFill>
                  <a:schemeClr val="dk1"/>
                </a:solidFill>
                <a:latin typeface="Dosis"/>
                <a:ea typeface="Dosis"/>
                <a:cs typeface="Dosis"/>
                <a:sym typeface="Dosis"/>
              </a:rPr>
              <a:t>mencapai </a:t>
            </a:r>
            <a:r>
              <a:rPr b="1" lang="en-US" sz="2000">
                <a:solidFill>
                  <a:schemeClr val="dk1"/>
                </a:solidFill>
                <a:latin typeface="Dosis"/>
                <a:ea typeface="Dosis"/>
                <a:cs typeface="Dosis"/>
                <a:sym typeface="Dosis"/>
              </a:rPr>
              <a:t>200 mobil di satu </a:t>
            </a:r>
            <a:r>
              <a:rPr b="1" i="0" lang="en-US" sz="2000" u="none" cap="none" strike="noStrike">
                <a:solidFill>
                  <a:schemeClr val="dk1"/>
                </a:solidFill>
                <a:latin typeface="Dosis"/>
                <a:ea typeface="Dosis"/>
                <a:cs typeface="Dosis"/>
                <a:sym typeface="Dosis"/>
              </a:rPr>
              <a:t>hari</a:t>
            </a:r>
            <a:r>
              <a:rPr b="0" i="0" lang="en-US" sz="2000" u="none" cap="none" strike="noStrike">
                <a:solidFill>
                  <a:schemeClr val="dk1"/>
                </a:solidFill>
                <a:latin typeface="Dosis"/>
                <a:ea typeface="Dosis"/>
                <a:cs typeface="Dosis"/>
                <a:sym typeface="Dosis"/>
              </a:rPr>
              <a:t>. Akan tetapi, pengajuan yang berhasil di</a:t>
            </a:r>
            <a:r>
              <a:rPr lang="en-US" sz="2000">
                <a:solidFill>
                  <a:schemeClr val="dk1"/>
                </a:solidFill>
                <a:latin typeface="Dosis"/>
                <a:ea typeface="Dosis"/>
                <a:cs typeface="Dosis"/>
                <a:sym typeface="Dosis"/>
              </a:rPr>
              <a:t>-</a:t>
            </a:r>
            <a:r>
              <a:rPr i="1" lang="en-US" sz="2000">
                <a:solidFill>
                  <a:schemeClr val="dk1"/>
                </a:solidFill>
                <a:latin typeface="Dosis"/>
                <a:ea typeface="Dosis"/>
                <a:cs typeface="Dosis"/>
                <a:sym typeface="Dosis"/>
              </a:rPr>
              <a:t>approve</a:t>
            </a:r>
            <a:r>
              <a:rPr b="0" i="0" lang="en-US" sz="2000" u="none" cap="none" strike="noStrike">
                <a:solidFill>
                  <a:schemeClr val="dk1"/>
                </a:solidFill>
                <a:latin typeface="Dosis"/>
                <a:ea typeface="Dosis"/>
                <a:cs typeface="Dosis"/>
                <a:sym typeface="Dosis"/>
              </a:rPr>
              <a:t> </a:t>
            </a:r>
            <a:r>
              <a:rPr lang="en-US" sz="2000">
                <a:solidFill>
                  <a:schemeClr val="dk1"/>
                </a:solidFill>
                <a:latin typeface="Dosis"/>
                <a:ea typeface="Dosis"/>
                <a:cs typeface="Dosis"/>
                <a:sym typeface="Dosis"/>
              </a:rPr>
              <a:t>saat itu hanya mencapai</a:t>
            </a:r>
            <a:r>
              <a:rPr b="0" i="0" lang="en-US" sz="2000" u="none" cap="none" strike="noStrike">
                <a:solidFill>
                  <a:schemeClr val="dk1"/>
                </a:solidFill>
                <a:latin typeface="Dosis"/>
                <a:ea typeface="Dosis"/>
                <a:cs typeface="Dosis"/>
                <a:sym typeface="Dosis"/>
              </a:rPr>
              <a:t> </a:t>
            </a:r>
            <a:r>
              <a:rPr b="1" lang="en-US" sz="2000">
                <a:solidFill>
                  <a:schemeClr val="dk1"/>
                </a:solidFill>
                <a:latin typeface="Dosis"/>
                <a:ea typeface="Dosis"/>
                <a:cs typeface="Dosis"/>
                <a:sym typeface="Dosis"/>
              </a:rPr>
              <a:t>120 mobil </a:t>
            </a:r>
            <a:r>
              <a:rPr lang="en-US" sz="2000">
                <a:solidFill>
                  <a:schemeClr val="dk1"/>
                </a:solidFill>
                <a:latin typeface="Dosis"/>
                <a:ea typeface="Dosis"/>
                <a:cs typeface="Dosis"/>
                <a:sym typeface="Dosis"/>
              </a:rPr>
              <a:t>dengan hanya 18 tim (1 tim = 4-5 orang).</a:t>
            </a:r>
            <a:endParaRPr b="0" i="0" sz="2000" u="none" cap="none" strike="noStrike">
              <a:solidFill>
                <a:schemeClr val="dk1"/>
              </a:solidFill>
              <a:latin typeface="Dosis"/>
              <a:ea typeface="Dosis"/>
              <a:cs typeface="Dosis"/>
              <a:sym typeface="Dosis"/>
            </a:endParaRPr>
          </a:p>
          <a:p>
            <a:pPr indent="-355600" lvl="0" marL="457200" marR="0" rtl="0" algn="l">
              <a:lnSpc>
                <a:spcPct val="165000"/>
              </a:lnSpc>
              <a:spcBef>
                <a:spcPts val="0"/>
              </a:spcBef>
              <a:spcAft>
                <a:spcPts val="0"/>
              </a:spcAft>
              <a:buClr>
                <a:schemeClr val="dk1"/>
              </a:buClr>
              <a:buSzPts val="2000"/>
              <a:buFont typeface="Dosis"/>
              <a:buChar char="●"/>
            </a:pPr>
            <a:r>
              <a:rPr b="0" i="0" lang="en-US" sz="2000" u="none" cap="none" strike="noStrike">
                <a:solidFill>
                  <a:schemeClr val="dk1"/>
                </a:solidFill>
                <a:latin typeface="Dosis"/>
                <a:ea typeface="Dosis"/>
                <a:cs typeface="Dosis"/>
                <a:sym typeface="Dosis"/>
              </a:rPr>
              <a:t>Artinya, masing-masing </a:t>
            </a:r>
            <a:r>
              <a:rPr lang="en-US" sz="2000">
                <a:solidFill>
                  <a:schemeClr val="dk1"/>
                </a:solidFill>
                <a:latin typeface="Dosis"/>
                <a:ea typeface="Dosis"/>
                <a:cs typeface="Dosis"/>
                <a:sym typeface="Dosis"/>
              </a:rPr>
              <a:t>tim membutuhkan sekitar 45 menit untuk pengajuan dapat di-</a:t>
            </a:r>
            <a:r>
              <a:rPr i="1" lang="en-US" sz="2000">
                <a:solidFill>
                  <a:schemeClr val="dk1"/>
                </a:solidFill>
                <a:latin typeface="Dosis"/>
                <a:ea typeface="Dosis"/>
                <a:cs typeface="Dosis"/>
                <a:sym typeface="Dosis"/>
              </a:rPr>
              <a:t>approve </a:t>
            </a:r>
            <a:r>
              <a:rPr b="0" i="0" lang="en-US" sz="2000" u="none" cap="none" strike="noStrike">
                <a:solidFill>
                  <a:schemeClr val="dk1"/>
                </a:solidFill>
                <a:latin typeface="Dosis"/>
                <a:ea typeface="Dosis"/>
                <a:cs typeface="Dosis"/>
                <a:sym typeface="Dosis"/>
              </a:rPr>
              <a:t>(durasi ini termasuk inspeksi mobil, penentuan dan negosiasi harga </a:t>
            </a:r>
            <a:r>
              <a:rPr lang="en-US" sz="2000">
                <a:solidFill>
                  <a:schemeClr val="dk1"/>
                </a:solidFill>
                <a:latin typeface="Dosis"/>
                <a:ea typeface="Dosis"/>
                <a:cs typeface="Dosis"/>
                <a:sym typeface="Dosis"/>
              </a:rPr>
              <a:t>penjualan</a:t>
            </a:r>
            <a:r>
              <a:rPr b="0" i="0" lang="en-US" sz="2000" u="none" cap="none" strike="noStrike">
                <a:solidFill>
                  <a:schemeClr val="dk1"/>
                </a:solidFill>
                <a:latin typeface="Dosis"/>
                <a:ea typeface="Dosis"/>
                <a:cs typeface="Dosis"/>
                <a:sym typeface="Dosis"/>
              </a:rPr>
              <a:t>).</a:t>
            </a:r>
            <a:endParaRPr sz="2000">
              <a:solidFill>
                <a:schemeClr val="dk1"/>
              </a:solidFill>
              <a:latin typeface="Dosis"/>
              <a:ea typeface="Dosis"/>
              <a:cs typeface="Dosis"/>
              <a:sym typeface="Dosis"/>
            </a:endParaRPr>
          </a:p>
        </p:txBody>
      </p:sp>
      <p:sp>
        <p:nvSpPr>
          <p:cNvPr id="92" name="Google Shape;92;p4"/>
          <p:cNvSpPr txBox="1"/>
          <p:nvPr/>
        </p:nvSpPr>
        <p:spPr>
          <a:xfrm>
            <a:off x="837445" y="1713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Latar Belakang Masalah</a:t>
            </a:r>
            <a:endParaRPr b="1" i="0" sz="3200" u="none" cap="none" strike="noStrike">
              <a:solidFill>
                <a:srgbClr val="0198A3"/>
              </a:solidFill>
              <a:latin typeface="Montserrat"/>
              <a:ea typeface="Montserrat"/>
              <a:cs typeface="Montserrat"/>
              <a:sym typeface="Montserrat"/>
            </a:endParaRPr>
          </a:p>
        </p:txBody>
      </p:sp>
      <p:sp>
        <p:nvSpPr>
          <p:cNvPr id="93" name="Google Shape;93;p4"/>
          <p:cNvSpPr txBox="1"/>
          <p:nvPr/>
        </p:nvSpPr>
        <p:spPr>
          <a:xfrm>
            <a:off x="3126700" y="931475"/>
            <a:ext cx="5792700" cy="446400"/>
          </a:xfrm>
          <a:prstGeom prst="rect">
            <a:avLst/>
          </a:prstGeom>
          <a:noFill/>
          <a:ln>
            <a:noFill/>
          </a:ln>
        </p:spPr>
        <p:txBody>
          <a:bodyPr anchorCtr="0" anchor="t" bIns="45700" lIns="91425" spcFirstLastPara="1" rIns="91425" wrap="square" tIns="45700">
            <a:spAutoFit/>
          </a:bodyPr>
          <a:lstStyle/>
          <a:p>
            <a:pPr indent="0" lvl="0" marL="457200" marR="0" rtl="0" algn="l">
              <a:lnSpc>
                <a:spcPct val="165000"/>
              </a:lnSpc>
              <a:spcBef>
                <a:spcPts val="0"/>
              </a:spcBef>
              <a:spcAft>
                <a:spcPts val="0"/>
              </a:spcAft>
              <a:buClr>
                <a:srgbClr val="000000"/>
              </a:buClr>
              <a:buSzPts val="2300"/>
              <a:buFont typeface="Arial"/>
              <a:buNone/>
            </a:pPr>
            <a:r>
              <a:rPr b="0" i="0" lang="en-US" sz="2300" u="none" cap="none" strike="noStrike">
                <a:solidFill>
                  <a:schemeClr val="dk1"/>
                </a:solidFill>
                <a:latin typeface="Dosis"/>
                <a:ea typeface="Dosis"/>
                <a:cs typeface="Dosis"/>
                <a:sym typeface="Dosis"/>
              </a:rPr>
              <a:t>Detail Permasalahan </a:t>
            </a:r>
            <a:r>
              <a:rPr b="1" i="0" lang="en-US" sz="2300" u="none" cap="none" strike="noStrike">
                <a:solidFill>
                  <a:schemeClr val="dk1"/>
                </a:solidFill>
                <a:latin typeface="Dosis"/>
                <a:ea typeface="Dosis"/>
                <a:cs typeface="Dosis"/>
                <a:sym typeface="Dosis"/>
              </a:rPr>
              <a:t>Perusahaan</a:t>
            </a:r>
            <a:r>
              <a:rPr b="0" i="0" lang="en-US" sz="2300" u="none" cap="none" strike="noStrike">
                <a:solidFill>
                  <a:schemeClr val="dk1"/>
                </a:solidFill>
                <a:latin typeface="Dosis"/>
                <a:ea typeface="Dosis"/>
                <a:cs typeface="Dosis"/>
                <a:sym typeface="Dosis"/>
              </a:rPr>
              <a:t> </a:t>
            </a:r>
            <a:r>
              <a:rPr b="1" i="0" lang="en-US" sz="2300" u="none" cap="none" strike="noStrike">
                <a:solidFill>
                  <a:schemeClr val="dk1"/>
                </a:solidFill>
                <a:latin typeface="Dosis"/>
                <a:ea typeface="Dosis"/>
                <a:cs typeface="Dosis"/>
                <a:sym typeface="Dosis"/>
              </a:rPr>
              <a:t>Happy Car </a:t>
            </a:r>
            <a:endParaRPr b="1" i="1" sz="2300" u="none" cap="none" strike="noStrike">
              <a:solidFill>
                <a:schemeClr val="dk1"/>
              </a:solidFill>
              <a:latin typeface="Dosis"/>
              <a:ea typeface="Dosis"/>
              <a:cs typeface="Dosis"/>
              <a:sym typeface="Dosis"/>
            </a:endParaRPr>
          </a:p>
        </p:txBody>
      </p:sp>
      <p:sp>
        <p:nvSpPr>
          <p:cNvPr id="94" name="Google Shape;94;p4"/>
          <p:cNvSpPr txBox="1"/>
          <p:nvPr/>
        </p:nvSpPr>
        <p:spPr>
          <a:xfrm>
            <a:off x="1143800" y="5156375"/>
            <a:ext cx="3569400" cy="128775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0"/>
              </a:spcBef>
              <a:spcAft>
                <a:spcPts val="0"/>
              </a:spcAft>
              <a:buClr>
                <a:srgbClr val="000000"/>
              </a:buClr>
              <a:buSzPts val="1600"/>
              <a:buFont typeface="Arial"/>
              <a:buNone/>
            </a:pPr>
            <a:r>
              <a:rPr b="0" i="1" lang="en-US" sz="1600" u="none" cap="none" strike="noStrike">
                <a:solidFill>
                  <a:srgbClr val="000000"/>
                </a:solidFill>
                <a:latin typeface="Arial"/>
                <a:ea typeface="Arial"/>
                <a:cs typeface="Arial"/>
                <a:sym typeface="Arial"/>
              </a:rPr>
              <a:t>Sumber:</a:t>
            </a:r>
            <a:endParaRPr b="0" i="1" sz="16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rPr b="0" i="1" lang="en-US" sz="1600" u="sng" cap="none" strike="noStrike">
                <a:solidFill>
                  <a:schemeClr val="hlink"/>
                </a:solidFill>
                <a:latin typeface="Arial"/>
                <a:ea typeface="Arial"/>
                <a:cs typeface="Arial"/>
                <a:sym typeface="Arial"/>
                <a:hlinkClick r:id="rId4"/>
              </a:rPr>
              <a:t>how-long-does-a-car-inspection-take</a:t>
            </a:r>
            <a:endParaRPr b="0" i="1" sz="16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1600"/>
              <a:buFont typeface="Arial"/>
              <a:buNone/>
            </a:pPr>
            <a:r>
              <a:rPr b="0" i="1" lang="en-US" sz="1600" u="sng" cap="none" strike="noStrike">
                <a:solidFill>
                  <a:schemeClr val="hlink"/>
                </a:solidFill>
                <a:latin typeface="Arial"/>
                <a:ea typeface="Arial"/>
                <a:cs typeface="Arial"/>
                <a:sym typeface="Arial"/>
                <a:hlinkClick r:id="rId5"/>
              </a:rPr>
              <a:t>how-long-does-a-car-inspection-take</a:t>
            </a:r>
            <a:endParaRPr b="0" i="1" sz="16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g12aca04e443_1_52"/>
          <p:cNvSpPr txBox="1"/>
          <p:nvPr>
            <p:ph idx="1" type="body"/>
          </p:nvPr>
        </p:nvSpPr>
        <p:spPr>
          <a:xfrm>
            <a:off x="1201275" y="3663450"/>
            <a:ext cx="10100100" cy="2929200"/>
          </a:xfrm>
          <a:prstGeom prst="rect">
            <a:avLst/>
          </a:prstGeom>
          <a:noFill/>
          <a:ln>
            <a:noFill/>
          </a:ln>
        </p:spPr>
        <p:txBody>
          <a:bodyPr anchorCtr="0" anchor="t" bIns="121900" lIns="121900" spcFirstLastPara="1" rIns="121900" wrap="square" tIns="121900">
            <a:normAutofit fontScale="85000" lnSpcReduction="20000"/>
          </a:bodyPr>
          <a:lstStyle/>
          <a:p>
            <a:pPr indent="0" lvl="0" marL="457200" rtl="0" algn="just">
              <a:lnSpc>
                <a:spcPct val="150000"/>
              </a:lnSpc>
              <a:spcBef>
                <a:spcPts val="0"/>
              </a:spcBef>
              <a:spcAft>
                <a:spcPts val="0"/>
              </a:spcAft>
              <a:buSzPct val="139705"/>
              <a:buNone/>
            </a:pPr>
            <a:r>
              <a:rPr lang="en-US" sz="1600">
                <a:latin typeface="Arial"/>
                <a:ea typeface="Arial"/>
                <a:cs typeface="Arial"/>
                <a:sym typeface="Arial"/>
              </a:rPr>
              <a:t>Terdapat 8 value, diantaranya adalah sebagai berikut:</a:t>
            </a:r>
            <a:endParaRPr sz="1600">
              <a:latin typeface="Arial"/>
              <a:ea typeface="Arial"/>
              <a:cs typeface="Arial"/>
              <a:sym typeface="Arial"/>
            </a:endParaRPr>
          </a:p>
          <a:p>
            <a:pPr indent="-200659" lvl="0" marL="685800" rtl="0" algn="just">
              <a:lnSpc>
                <a:spcPct val="150000"/>
              </a:lnSpc>
              <a:spcBef>
                <a:spcPts val="0"/>
              </a:spcBef>
              <a:spcAft>
                <a:spcPts val="0"/>
              </a:spcAft>
              <a:buSzPct val="100000"/>
              <a:buFont typeface="Arial"/>
              <a:buAutoNum type="alphaLcPeriod"/>
            </a:pPr>
            <a:r>
              <a:rPr lang="en-US" sz="1600">
                <a:latin typeface="Arial"/>
                <a:ea typeface="Arial"/>
                <a:cs typeface="Arial"/>
                <a:sym typeface="Arial"/>
              </a:rPr>
              <a:t>cab, supercrew -&gt; dikategorikan sebagai "cab"; </a:t>
            </a:r>
            <a:r>
              <a:rPr lang="en-US" sz="1600" u="sng">
                <a:solidFill>
                  <a:schemeClr val="hlink"/>
                </a:solidFill>
                <a:latin typeface="Arial"/>
                <a:ea typeface="Arial"/>
                <a:cs typeface="Arial"/>
                <a:sym typeface="Arial"/>
                <a:hlinkClick r:id="rId3"/>
              </a:rPr>
              <a:t>info</a:t>
            </a:r>
            <a:endParaRPr sz="1600">
              <a:latin typeface="Arial"/>
              <a:ea typeface="Arial"/>
              <a:cs typeface="Arial"/>
              <a:sym typeface="Arial"/>
            </a:endParaRPr>
          </a:p>
          <a:p>
            <a:pPr indent="-200659" lvl="0" marL="685800" rtl="0" algn="just">
              <a:lnSpc>
                <a:spcPct val="150000"/>
              </a:lnSpc>
              <a:spcBef>
                <a:spcPts val="0"/>
              </a:spcBef>
              <a:spcAft>
                <a:spcPts val="0"/>
              </a:spcAft>
              <a:buSzPct val="100000"/>
              <a:buFont typeface="Arial"/>
              <a:buAutoNum type="alphaLcPeriod"/>
            </a:pPr>
            <a:r>
              <a:rPr lang="en-US" sz="1600">
                <a:latin typeface="Arial"/>
                <a:ea typeface="Arial"/>
                <a:cs typeface="Arial"/>
                <a:sym typeface="Arial"/>
              </a:rPr>
              <a:t>convertible</a:t>
            </a:r>
            <a:endParaRPr sz="1600">
              <a:latin typeface="Arial"/>
              <a:ea typeface="Arial"/>
              <a:cs typeface="Arial"/>
              <a:sym typeface="Arial"/>
            </a:endParaRPr>
          </a:p>
          <a:p>
            <a:pPr indent="-200659" lvl="0" marL="685800" rtl="0" algn="just">
              <a:lnSpc>
                <a:spcPct val="150000"/>
              </a:lnSpc>
              <a:spcBef>
                <a:spcPts val="0"/>
              </a:spcBef>
              <a:spcAft>
                <a:spcPts val="0"/>
              </a:spcAft>
              <a:buSzPct val="100000"/>
              <a:buFont typeface="Arial"/>
              <a:buAutoNum type="alphaLcPeriod"/>
            </a:pPr>
            <a:r>
              <a:rPr lang="en-US" sz="1600">
                <a:latin typeface="Arial"/>
                <a:ea typeface="Arial"/>
                <a:cs typeface="Arial"/>
                <a:sym typeface="Arial"/>
              </a:rPr>
              <a:t>van</a:t>
            </a:r>
            <a:endParaRPr sz="1600">
              <a:latin typeface="Arial"/>
              <a:ea typeface="Arial"/>
              <a:cs typeface="Arial"/>
              <a:sym typeface="Arial"/>
            </a:endParaRPr>
          </a:p>
          <a:p>
            <a:pPr indent="-200659" lvl="0" marL="685800" rtl="0" algn="just">
              <a:lnSpc>
                <a:spcPct val="150000"/>
              </a:lnSpc>
              <a:spcBef>
                <a:spcPts val="0"/>
              </a:spcBef>
              <a:spcAft>
                <a:spcPts val="0"/>
              </a:spcAft>
              <a:buSzPct val="100000"/>
              <a:buFont typeface="Arial"/>
              <a:buAutoNum type="alphaLcPeriod"/>
            </a:pPr>
            <a:r>
              <a:rPr lang="en-US" sz="1600">
                <a:latin typeface="Arial"/>
                <a:ea typeface="Arial"/>
                <a:cs typeface="Arial"/>
                <a:sym typeface="Arial"/>
              </a:rPr>
              <a:t>koup, coupe -&gt; sama, dijadikan "coupe"</a:t>
            </a:r>
            <a:endParaRPr sz="1600">
              <a:latin typeface="Arial"/>
              <a:ea typeface="Arial"/>
              <a:cs typeface="Arial"/>
              <a:sym typeface="Arial"/>
            </a:endParaRPr>
          </a:p>
          <a:p>
            <a:pPr indent="-200659" lvl="0" marL="685800" rtl="0" algn="just">
              <a:lnSpc>
                <a:spcPct val="150000"/>
              </a:lnSpc>
              <a:spcBef>
                <a:spcPts val="0"/>
              </a:spcBef>
              <a:spcAft>
                <a:spcPts val="0"/>
              </a:spcAft>
              <a:buSzPct val="100000"/>
              <a:buFont typeface="Arial"/>
              <a:buAutoNum type="alphaLcPeriod"/>
            </a:pPr>
            <a:r>
              <a:rPr lang="en-US" sz="1600">
                <a:latin typeface="Arial"/>
                <a:ea typeface="Arial"/>
                <a:cs typeface="Arial"/>
                <a:sym typeface="Arial"/>
              </a:rPr>
              <a:t>suv</a:t>
            </a:r>
            <a:endParaRPr sz="1600">
              <a:latin typeface="Arial"/>
              <a:ea typeface="Arial"/>
              <a:cs typeface="Arial"/>
              <a:sym typeface="Arial"/>
            </a:endParaRPr>
          </a:p>
          <a:p>
            <a:pPr indent="-200659" lvl="0" marL="685800" rtl="0" algn="just">
              <a:lnSpc>
                <a:spcPct val="150000"/>
              </a:lnSpc>
              <a:spcBef>
                <a:spcPts val="0"/>
              </a:spcBef>
              <a:spcAft>
                <a:spcPts val="0"/>
              </a:spcAft>
              <a:buSzPct val="100000"/>
              <a:buFont typeface="Arial"/>
              <a:buAutoNum type="alphaLcPeriod"/>
            </a:pPr>
            <a:r>
              <a:rPr lang="en-US" sz="1600">
                <a:latin typeface="Arial"/>
                <a:ea typeface="Arial"/>
                <a:cs typeface="Arial"/>
                <a:sym typeface="Arial"/>
              </a:rPr>
              <a:t>sedan</a:t>
            </a:r>
            <a:endParaRPr sz="1600">
              <a:latin typeface="Arial"/>
              <a:ea typeface="Arial"/>
              <a:cs typeface="Arial"/>
              <a:sym typeface="Arial"/>
            </a:endParaRPr>
          </a:p>
          <a:p>
            <a:pPr indent="-200659" lvl="0" marL="685800" rtl="0" algn="just">
              <a:lnSpc>
                <a:spcPct val="150000"/>
              </a:lnSpc>
              <a:spcBef>
                <a:spcPts val="0"/>
              </a:spcBef>
              <a:spcAft>
                <a:spcPts val="0"/>
              </a:spcAft>
              <a:buSzPct val="100000"/>
              <a:buFont typeface="Arial"/>
              <a:buAutoNum type="alphaLcPeriod"/>
            </a:pPr>
            <a:r>
              <a:rPr lang="en-US" sz="1600">
                <a:latin typeface="Arial"/>
                <a:ea typeface="Arial"/>
                <a:cs typeface="Arial"/>
                <a:sym typeface="Arial"/>
              </a:rPr>
              <a:t>wagon</a:t>
            </a:r>
            <a:endParaRPr sz="1600">
              <a:latin typeface="Arial"/>
              <a:ea typeface="Arial"/>
              <a:cs typeface="Arial"/>
              <a:sym typeface="Arial"/>
            </a:endParaRPr>
          </a:p>
          <a:p>
            <a:pPr indent="-200659" lvl="0" marL="685800" rtl="0" algn="just">
              <a:lnSpc>
                <a:spcPct val="150000"/>
              </a:lnSpc>
              <a:spcBef>
                <a:spcPts val="0"/>
              </a:spcBef>
              <a:spcAft>
                <a:spcPts val="0"/>
              </a:spcAft>
              <a:buSzPct val="100000"/>
              <a:buFont typeface="Arial"/>
              <a:buAutoNum type="alphaLcPeriod"/>
            </a:pPr>
            <a:r>
              <a:rPr lang="en-US" sz="1600">
                <a:latin typeface="Arial"/>
                <a:ea typeface="Arial"/>
                <a:cs typeface="Arial"/>
                <a:sym typeface="Arial"/>
              </a:rPr>
              <a:t>hatchback</a:t>
            </a:r>
            <a:endParaRPr sz="1600">
              <a:latin typeface="Arial"/>
              <a:ea typeface="Arial"/>
              <a:cs typeface="Arial"/>
              <a:sym typeface="Arial"/>
            </a:endParaRPr>
          </a:p>
          <a:p>
            <a:pPr indent="0" lvl="0" marL="457200" rtl="0" algn="just">
              <a:lnSpc>
                <a:spcPct val="150000"/>
              </a:lnSpc>
              <a:spcBef>
                <a:spcPts val="0"/>
              </a:spcBef>
              <a:spcAft>
                <a:spcPts val="0"/>
              </a:spcAft>
              <a:buSzPct val="139705"/>
              <a:buNone/>
            </a:pPr>
            <a:r>
              <a:t/>
            </a:r>
            <a:endParaRPr b="1" sz="1600">
              <a:latin typeface="Arial"/>
              <a:ea typeface="Arial"/>
              <a:cs typeface="Arial"/>
              <a:sym typeface="Arial"/>
            </a:endParaRPr>
          </a:p>
        </p:txBody>
      </p:sp>
      <p:sp>
        <p:nvSpPr>
          <p:cNvPr id="468" name="Google Shape;468;g12aca04e443_1_52"/>
          <p:cNvSpPr txBox="1"/>
          <p:nvPr/>
        </p:nvSpPr>
        <p:spPr>
          <a:xfrm>
            <a:off x="5654925" y="242225"/>
            <a:ext cx="3132000" cy="506400"/>
          </a:xfrm>
          <a:prstGeom prst="rect">
            <a:avLst/>
          </a:prstGeom>
          <a:noFill/>
          <a:ln>
            <a:noFill/>
          </a:ln>
        </p:spPr>
        <p:txBody>
          <a:bodyPr anchorCtr="0" anchor="t" bIns="91425" lIns="91425" spcFirstLastPara="1" rIns="91425" wrap="square" tIns="91425">
            <a:spAutoFit/>
          </a:bodyPr>
          <a:lstStyle/>
          <a:p>
            <a:pPr indent="0" lvl="0" marL="0" marR="0" rtl="0" algn="l">
              <a:lnSpc>
                <a:spcPct val="95000"/>
              </a:lnSpc>
              <a:spcBef>
                <a:spcPts val="0"/>
              </a:spcBef>
              <a:spcAft>
                <a:spcPts val="0"/>
              </a:spcAft>
              <a:buClr>
                <a:srgbClr val="000000"/>
              </a:buClr>
              <a:buSzPts val="2200"/>
              <a:buFont typeface="Arial"/>
              <a:buNone/>
            </a:pPr>
            <a:r>
              <a:rPr b="1" i="0" lang="en-US" sz="2200" u="none" cap="none" strike="noStrike">
                <a:solidFill>
                  <a:schemeClr val="dk1"/>
                </a:solidFill>
                <a:latin typeface="Dosis"/>
                <a:ea typeface="Dosis"/>
                <a:cs typeface="Dosis"/>
                <a:sym typeface="Dosis"/>
              </a:rPr>
              <a:t>Kolom “body” </a:t>
            </a:r>
            <a:endParaRPr b="0" i="0" sz="2200" u="none" cap="none" strike="noStrike">
              <a:solidFill>
                <a:srgbClr val="000000"/>
              </a:solidFill>
              <a:latin typeface="Arial"/>
              <a:ea typeface="Arial"/>
              <a:cs typeface="Arial"/>
              <a:sym typeface="Arial"/>
            </a:endParaRPr>
          </a:p>
        </p:txBody>
      </p:sp>
      <p:pic>
        <p:nvPicPr>
          <p:cNvPr id="469" name="Google Shape;469;g12aca04e443_1_52"/>
          <p:cNvPicPr preferRelativeResize="0"/>
          <p:nvPr/>
        </p:nvPicPr>
        <p:blipFill rotWithShape="1">
          <a:blip r:embed="rId4">
            <a:alphaModFix/>
          </a:blip>
          <a:srcRect b="0" l="0" r="0" t="0"/>
          <a:stretch/>
        </p:blipFill>
        <p:spPr>
          <a:xfrm>
            <a:off x="564125" y="907750"/>
            <a:ext cx="6367774" cy="2239375"/>
          </a:xfrm>
          <a:prstGeom prst="rect">
            <a:avLst/>
          </a:prstGeom>
          <a:noFill/>
          <a:ln>
            <a:noFill/>
          </a:ln>
        </p:spPr>
      </p:pic>
      <p:sp>
        <p:nvSpPr>
          <p:cNvPr id="470" name="Google Shape;470;g12aca04e443_1_52"/>
          <p:cNvSpPr txBox="1"/>
          <p:nvPr>
            <p:ph idx="1" type="body"/>
          </p:nvPr>
        </p:nvSpPr>
        <p:spPr>
          <a:xfrm>
            <a:off x="7004550" y="815288"/>
            <a:ext cx="4951200" cy="2424300"/>
          </a:xfrm>
          <a:prstGeom prst="rect">
            <a:avLst/>
          </a:prstGeom>
          <a:noFill/>
          <a:ln>
            <a:noFill/>
          </a:ln>
        </p:spPr>
        <p:txBody>
          <a:bodyPr anchorCtr="0" anchor="t" bIns="121900" lIns="121900" spcFirstLastPara="1" rIns="121900" wrap="square" tIns="121900">
            <a:noAutofit/>
          </a:bodyPr>
          <a:lstStyle/>
          <a:p>
            <a:pPr indent="0" lvl="0" marL="0" rtl="0" algn="just">
              <a:lnSpc>
                <a:spcPct val="150000"/>
              </a:lnSpc>
              <a:spcBef>
                <a:spcPts val="0"/>
              </a:spcBef>
              <a:spcAft>
                <a:spcPts val="0"/>
              </a:spcAft>
              <a:buSzPts val="1900"/>
              <a:buNone/>
            </a:pPr>
            <a:r>
              <a:rPr lang="en-US" sz="1400">
                <a:latin typeface="Arial"/>
                <a:ea typeface="Arial"/>
                <a:cs typeface="Arial"/>
                <a:sym typeface="Arial"/>
              </a:rPr>
              <a:t>Unique value di samping sudah dilakukan handle karakter huruf (capitalize dan lowercase), di mana semua value sudah dibuat menjadi lowercase, sehingga totalnya menjadi </a:t>
            </a:r>
            <a:r>
              <a:rPr b="1" lang="en-US" sz="1400">
                <a:latin typeface="Arial"/>
                <a:ea typeface="Arial"/>
                <a:cs typeface="Arial"/>
                <a:sym typeface="Arial"/>
              </a:rPr>
              <a:t>45 unique value</a:t>
            </a:r>
            <a:r>
              <a:rPr lang="en-US" sz="1400">
                <a:latin typeface="Arial"/>
                <a:ea typeface="Arial"/>
                <a:cs typeface="Arial"/>
                <a:sym typeface="Arial"/>
              </a:rPr>
              <a:t>. Akan tetapi, kolom ini masih memiliki kardinalitas yang tinggi, sehingga perlu dilakukan feature engineering. Kami memilih untuk mengkategorisasikan body menjadi 8 value yang lebih general. Pembagian ini merujuk pada sumber yang memberikan informasi terkait </a:t>
            </a:r>
            <a:r>
              <a:rPr lang="en-US" sz="1400" u="sng">
                <a:solidFill>
                  <a:schemeClr val="hlink"/>
                </a:solidFill>
                <a:latin typeface="Arial"/>
                <a:ea typeface="Arial"/>
                <a:cs typeface="Arial"/>
                <a:sym typeface="Arial"/>
                <a:hlinkClick r:id="rId5"/>
              </a:rPr>
              <a:t>tipe body mobil</a:t>
            </a:r>
            <a:r>
              <a:rPr lang="en-US" sz="1400">
                <a:latin typeface="Arial"/>
                <a:ea typeface="Arial"/>
                <a:cs typeface="Arial"/>
                <a:sym typeface="Arial"/>
              </a:rPr>
              <a:t>.</a:t>
            </a:r>
            <a:endParaRPr sz="1400">
              <a:latin typeface="Arial"/>
              <a:ea typeface="Arial"/>
              <a:cs typeface="Arial"/>
              <a:sym typeface="Arial"/>
            </a:endParaRPr>
          </a:p>
          <a:p>
            <a:pPr indent="0" lvl="0" marL="0" rtl="0" algn="just">
              <a:lnSpc>
                <a:spcPct val="150000"/>
              </a:lnSpc>
              <a:spcBef>
                <a:spcPts val="0"/>
              </a:spcBef>
              <a:spcAft>
                <a:spcPts val="0"/>
              </a:spcAft>
              <a:buSzPts val="1900"/>
              <a:buNone/>
            </a:pPr>
            <a:r>
              <a:t/>
            </a:r>
            <a:endParaRPr sz="1400">
              <a:latin typeface="Arial"/>
              <a:ea typeface="Arial"/>
              <a:cs typeface="Arial"/>
              <a:sym typeface="Arial"/>
            </a:endParaRPr>
          </a:p>
        </p:txBody>
      </p:sp>
      <p:sp>
        <p:nvSpPr>
          <p:cNvPr id="471" name="Google Shape;471;g12aca04e443_1_52"/>
          <p:cNvSpPr txBox="1"/>
          <p:nvPr/>
        </p:nvSpPr>
        <p:spPr>
          <a:xfrm>
            <a:off x="564125" y="127375"/>
            <a:ext cx="6032400" cy="535500"/>
          </a:xfrm>
          <a:prstGeom prst="rect">
            <a:avLst/>
          </a:prstGeom>
          <a:noFill/>
          <a:ln>
            <a:noFill/>
          </a:ln>
        </p:spPr>
        <p:txBody>
          <a:bodyPr anchorCtr="0" anchor="t" bIns="91425" lIns="91425" spcFirstLastPara="1" rIns="91425" wrap="square" tIns="91425">
            <a:spAutoFit/>
          </a:bodyPr>
          <a:lstStyle/>
          <a:p>
            <a:pPr indent="0" lvl="0" marL="0" marR="0" rtl="0" algn="l">
              <a:lnSpc>
                <a:spcPct val="95000"/>
              </a:lnSpc>
              <a:spcBef>
                <a:spcPts val="0"/>
              </a:spcBef>
              <a:spcAft>
                <a:spcPts val="0"/>
              </a:spcAft>
              <a:buClr>
                <a:srgbClr val="000000"/>
              </a:buClr>
              <a:buSzPts val="2400"/>
              <a:buFont typeface="Arial"/>
              <a:buNone/>
            </a:pPr>
            <a:r>
              <a:rPr b="1" i="0" lang="en-US" sz="2400" u="none" cap="none" strike="noStrike">
                <a:solidFill>
                  <a:srgbClr val="0000FF"/>
                </a:solidFill>
                <a:latin typeface="Arial"/>
                <a:ea typeface="Arial"/>
                <a:cs typeface="Arial"/>
                <a:sym typeface="Arial"/>
              </a:rPr>
              <a:t>4. Handle Inconsistent Value</a:t>
            </a:r>
            <a:endParaRPr b="1" i="0" sz="2400" u="none" cap="none" strike="noStrike">
              <a:solidFill>
                <a:srgbClr val="0000FF"/>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g12aca04e443_1_99"/>
          <p:cNvSpPr txBox="1"/>
          <p:nvPr>
            <p:ph idx="1" type="body"/>
          </p:nvPr>
        </p:nvSpPr>
        <p:spPr>
          <a:xfrm>
            <a:off x="5426100" y="1257575"/>
            <a:ext cx="5177700" cy="1014600"/>
          </a:xfrm>
          <a:prstGeom prst="rect">
            <a:avLst/>
          </a:prstGeom>
          <a:noFill/>
          <a:ln>
            <a:noFill/>
          </a:ln>
        </p:spPr>
        <p:txBody>
          <a:bodyPr anchorCtr="0" anchor="t" bIns="121900" lIns="121900" spcFirstLastPara="1" rIns="121900" wrap="square" tIns="121900">
            <a:normAutofit fontScale="85000" lnSpcReduction="20000"/>
          </a:bodyPr>
          <a:lstStyle/>
          <a:p>
            <a:pPr indent="0" lvl="0" marL="0" rtl="0" algn="just">
              <a:lnSpc>
                <a:spcPct val="150000"/>
              </a:lnSpc>
              <a:spcBef>
                <a:spcPts val="0"/>
              </a:spcBef>
              <a:spcAft>
                <a:spcPts val="0"/>
              </a:spcAft>
              <a:buSzPct val="139705"/>
              <a:buNone/>
            </a:pPr>
            <a:r>
              <a:rPr b="1" lang="en-US" sz="1600">
                <a:latin typeface="Dosis"/>
                <a:ea typeface="Dosis"/>
                <a:cs typeface="Dosis"/>
                <a:sym typeface="Dosis"/>
              </a:rPr>
              <a:t>Sebelum dilakukan transformasi:</a:t>
            </a:r>
            <a:endParaRPr b="1" sz="1600">
              <a:latin typeface="Dosis"/>
              <a:ea typeface="Dosis"/>
              <a:cs typeface="Dosis"/>
              <a:sym typeface="Dosis"/>
            </a:endParaRPr>
          </a:p>
          <a:p>
            <a:pPr indent="0" lvl="0" marL="0" rtl="0" algn="just">
              <a:lnSpc>
                <a:spcPct val="150000"/>
              </a:lnSpc>
              <a:spcBef>
                <a:spcPts val="0"/>
              </a:spcBef>
              <a:spcAft>
                <a:spcPts val="0"/>
              </a:spcAft>
              <a:buSzPct val="139705"/>
              <a:buNone/>
            </a:pPr>
            <a:r>
              <a:rPr lang="en-US" sz="1600">
                <a:latin typeface="Dosis"/>
                <a:ea typeface="Dosis"/>
                <a:cs typeface="Dosis"/>
                <a:sym typeface="Dosis"/>
              </a:rPr>
              <a:t>Sebaran nilai kolom “odometer” dan “mmr” terlihat masih condong ke kanan (skewed right)</a:t>
            </a:r>
            <a:endParaRPr sz="1600">
              <a:latin typeface="Dosis"/>
              <a:ea typeface="Dosis"/>
              <a:cs typeface="Dosis"/>
              <a:sym typeface="Dosis"/>
            </a:endParaRPr>
          </a:p>
        </p:txBody>
      </p:sp>
      <p:grpSp>
        <p:nvGrpSpPr>
          <p:cNvPr id="478" name="Google Shape;478;g12aca04e443_1_99"/>
          <p:cNvGrpSpPr/>
          <p:nvPr/>
        </p:nvGrpSpPr>
        <p:grpSpPr>
          <a:xfrm>
            <a:off x="5312025" y="224000"/>
            <a:ext cx="7060550" cy="743400"/>
            <a:chOff x="697150" y="147800"/>
            <a:chExt cx="7060550" cy="743400"/>
          </a:xfrm>
        </p:grpSpPr>
        <p:sp>
          <p:nvSpPr>
            <p:cNvPr id="479" name="Google Shape;479;g12aca04e443_1_99"/>
            <p:cNvSpPr txBox="1"/>
            <p:nvPr/>
          </p:nvSpPr>
          <p:spPr>
            <a:xfrm>
              <a:off x="697150" y="147800"/>
              <a:ext cx="7047600" cy="506400"/>
            </a:xfrm>
            <a:prstGeom prst="rect">
              <a:avLst/>
            </a:prstGeom>
            <a:noFill/>
            <a:ln>
              <a:noFill/>
            </a:ln>
          </p:spPr>
          <p:txBody>
            <a:bodyPr anchorCtr="0" anchor="t" bIns="91425" lIns="91425" spcFirstLastPara="1" rIns="91425" wrap="square" tIns="91425">
              <a:spAutoFit/>
            </a:bodyPr>
            <a:lstStyle/>
            <a:p>
              <a:pPr indent="0" lvl="0" marL="0" marR="0" rtl="0" algn="l">
                <a:lnSpc>
                  <a:spcPct val="95000"/>
                </a:lnSpc>
                <a:spcBef>
                  <a:spcPts val="0"/>
                </a:spcBef>
                <a:spcAft>
                  <a:spcPts val="0"/>
                </a:spcAft>
                <a:buClr>
                  <a:srgbClr val="000000"/>
                </a:buClr>
                <a:buSzPts val="2200"/>
                <a:buFont typeface="Arial"/>
                <a:buNone/>
              </a:pPr>
              <a:r>
                <a:rPr b="1" i="0" lang="en-US" sz="2200" u="none" cap="none" strike="noStrike">
                  <a:solidFill>
                    <a:schemeClr val="dk1"/>
                  </a:solidFill>
                  <a:latin typeface="Dosis"/>
                  <a:ea typeface="Dosis"/>
                  <a:cs typeface="Dosis"/>
                  <a:sym typeface="Dosis"/>
                </a:rPr>
                <a:t>Kolom “odometer”</a:t>
              </a:r>
              <a:r>
                <a:rPr b="1" i="0" lang="en-US" sz="2200" u="sng" cap="none" strike="noStrike">
                  <a:solidFill>
                    <a:schemeClr val="hlink"/>
                  </a:solidFill>
                  <a:latin typeface="Dosis"/>
                  <a:ea typeface="Dosis"/>
                  <a:cs typeface="Dosis"/>
                  <a:sym typeface="Dosis"/>
                  <a:hlinkClick r:id="rId3"/>
                </a:rPr>
                <a:t> </a:t>
              </a:r>
              <a:r>
                <a:rPr b="1" i="0" lang="en-US" sz="2200" u="none" cap="none" strike="noStrike">
                  <a:solidFill>
                    <a:schemeClr val="dk1"/>
                  </a:solidFill>
                  <a:latin typeface="Dosis"/>
                  <a:ea typeface="Dosis"/>
                  <a:cs typeface="Dosis"/>
                  <a:sym typeface="Dosis"/>
                </a:rPr>
                <a:t> </a:t>
              </a:r>
              <a:endParaRPr b="0" i="0" sz="2200" u="none" cap="none" strike="noStrike">
                <a:solidFill>
                  <a:srgbClr val="000000"/>
                </a:solidFill>
                <a:latin typeface="Arial"/>
                <a:ea typeface="Arial"/>
                <a:cs typeface="Arial"/>
                <a:sym typeface="Arial"/>
              </a:endParaRPr>
            </a:p>
          </p:txBody>
        </p:sp>
        <p:sp>
          <p:nvSpPr>
            <p:cNvPr id="480" name="Google Shape;480;g12aca04e443_1_99"/>
            <p:cNvSpPr txBox="1"/>
            <p:nvPr/>
          </p:nvSpPr>
          <p:spPr>
            <a:xfrm>
              <a:off x="710100" y="501800"/>
              <a:ext cx="7047600" cy="389400"/>
            </a:xfrm>
            <a:prstGeom prst="rect">
              <a:avLst/>
            </a:prstGeom>
            <a:noFill/>
            <a:ln>
              <a:noFill/>
            </a:ln>
          </p:spPr>
          <p:txBody>
            <a:bodyPr anchorCtr="0" anchor="t" bIns="91425" lIns="91425" spcFirstLastPara="1" rIns="91425" wrap="square" tIns="91425">
              <a:spAutoFit/>
            </a:bodyPr>
            <a:lstStyle/>
            <a:p>
              <a:pPr indent="0" lvl="0" marL="0" marR="0" rtl="0" algn="l">
                <a:lnSpc>
                  <a:spcPct val="95000"/>
                </a:lnSpc>
                <a:spcBef>
                  <a:spcPts val="0"/>
                </a:spcBef>
                <a:spcAft>
                  <a:spcPts val="0"/>
                </a:spcAft>
                <a:buClr>
                  <a:srgbClr val="000000"/>
                </a:buClr>
                <a:buSzPts val="1400"/>
                <a:buFont typeface="Arial"/>
                <a:buNone/>
              </a:pPr>
              <a:r>
                <a:rPr b="1" i="0" lang="en-US" sz="1400" u="none" cap="none" strike="noStrike">
                  <a:solidFill>
                    <a:schemeClr val="dk1"/>
                  </a:solidFill>
                  <a:latin typeface="Dosis"/>
                  <a:ea typeface="Dosis"/>
                  <a:cs typeface="Dosis"/>
                  <a:sym typeface="Dosis"/>
                </a:rPr>
                <a:t>Log Transformation</a:t>
              </a:r>
              <a:endParaRPr b="0" i="0" sz="1400" u="none" cap="none" strike="noStrike">
                <a:solidFill>
                  <a:srgbClr val="000000"/>
                </a:solidFill>
                <a:latin typeface="Arial"/>
                <a:ea typeface="Arial"/>
                <a:cs typeface="Arial"/>
                <a:sym typeface="Arial"/>
              </a:endParaRPr>
            </a:p>
          </p:txBody>
        </p:sp>
      </p:grpSp>
      <p:pic>
        <p:nvPicPr>
          <p:cNvPr id="481" name="Google Shape;481;g12aca04e443_1_99"/>
          <p:cNvPicPr preferRelativeResize="0"/>
          <p:nvPr/>
        </p:nvPicPr>
        <p:blipFill rotWithShape="1">
          <a:blip r:embed="rId4">
            <a:alphaModFix/>
          </a:blip>
          <a:srcRect b="51195" l="0" r="0" t="0"/>
          <a:stretch/>
        </p:blipFill>
        <p:spPr>
          <a:xfrm>
            <a:off x="540138" y="1129456"/>
            <a:ext cx="4657724" cy="1270825"/>
          </a:xfrm>
          <a:prstGeom prst="rect">
            <a:avLst/>
          </a:prstGeom>
          <a:noFill/>
          <a:ln>
            <a:noFill/>
          </a:ln>
        </p:spPr>
      </p:pic>
      <p:sp>
        <p:nvSpPr>
          <p:cNvPr id="482" name="Google Shape;482;g12aca04e443_1_99"/>
          <p:cNvSpPr txBox="1"/>
          <p:nvPr>
            <p:ph idx="1" type="body"/>
          </p:nvPr>
        </p:nvSpPr>
        <p:spPr>
          <a:xfrm>
            <a:off x="5656238" y="2272175"/>
            <a:ext cx="5881800" cy="1138200"/>
          </a:xfrm>
          <a:prstGeom prst="rect">
            <a:avLst/>
          </a:prstGeom>
          <a:noFill/>
          <a:ln>
            <a:noFill/>
          </a:ln>
        </p:spPr>
        <p:txBody>
          <a:bodyPr anchorCtr="0" anchor="t" bIns="121900" lIns="121900" spcFirstLastPara="1" rIns="121900" wrap="square" tIns="121900">
            <a:noAutofit/>
          </a:bodyPr>
          <a:lstStyle/>
          <a:p>
            <a:pPr indent="0" lvl="0" marL="0" rtl="0" algn="just">
              <a:lnSpc>
                <a:spcPct val="150000"/>
              </a:lnSpc>
              <a:spcBef>
                <a:spcPts val="0"/>
              </a:spcBef>
              <a:spcAft>
                <a:spcPts val="0"/>
              </a:spcAft>
              <a:buSzPts val="1900"/>
              <a:buNone/>
            </a:pPr>
            <a:r>
              <a:rPr lang="en-US" sz="1600">
                <a:latin typeface="Dosis"/>
                <a:ea typeface="Dosis"/>
                <a:cs typeface="Dosis"/>
                <a:sym typeface="Dosis"/>
              </a:rPr>
              <a:t>Kami mencoba melakukan Log Transformation menggunakan 2 pendekatan baik menggunakan pangkat ⅓ atau menggunakan PowerTransformer. Kami memilih hasil dari PowerTransformer karena hasilnya lebih terdistribusi nomal.</a:t>
            </a:r>
            <a:endParaRPr sz="1600">
              <a:latin typeface="Dosis"/>
              <a:ea typeface="Dosis"/>
              <a:cs typeface="Dosis"/>
              <a:sym typeface="Dosis"/>
            </a:endParaRPr>
          </a:p>
        </p:txBody>
      </p:sp>
      <p:pic>
        <p:nvPicPr>
          <p:cNvPr id="483" name="Google Shape;483;g12aca04e443_1_99"/>
          <p:cNvPicPr preferRelativeResize="0"/>
          <p:nvPr/>
        </p:nvPicPr>
        <p:blipFill rotWithShape="1">
          <a:blip r:embed="rId5">
            <a:alphaModFix/>
          </a:blip>
          <a:srcRect b="49618" l="0" r="0" t="0"/>
          <a:stretch/>
        </p:blipFill>
        <p:spPr>
          <a:xfrm>
            <a:off x="752475" y="4377700"/>
            <a:ext cx="4233049" cy="1201825"/>
          </a:xfrm>
          <a:prstGeom prst="rect">
            <a:avLst/>
          </a:prstGeom>
          <a:noFill/>
          <a:ln>
            <a:noFill/>
          </a:ln>
        </p:spPr>
      </p:pic>
      <p:sp>
        <p:nvSpPr>
          <p:cNvPr id="484" name="Google Shape;484;g12aca04e443_1_99"/>
          <p:cNvSpPr txBox="1"/>
          <p:nvPr>
            <p:ph idx="1" type="body"/>
          </p:nvPr>
        </p:nvSpPr>
        <p:spPr>
          <a:xfrm>
            <a:off x="676275" y="3939550"/>
            <a:ext cx="1247700" cy="362100"/>
          </a:xfrm>
          <a:prstGeom prst="rect">
            <a:avLst/>
          </a:prstGeom>
          <a:noFill/>
          <a:ln>
            <a:noFill/>
          </a:ln>
        </p:spPr>
        <p:txBody>
          <a:bodyPr anchorCtr="0" anchor="t" bIns="121900" lIns="121900" spcFirstLastPara="1" rIns="121900" wrap="square" tIns="121900">
            <a:noAutofit/>
          </a:bodyPr>
          <a:lstStyle/>
          <a:p>
            <a:pPr indent="0" lvl="0" marL="0" rtl="0" algn="just">
              <a:lnSpc>
                <a:spcPct val="150000"/>
              </a:lnSpc>
              <a:spcBef>
                <a:spcPts val="0"/>
              </a:spcBef>
              <a:spcAft>
                <a:spcPts val="0"/>
              </a:spcAft>
              <a:buSzPts val="688"/>
              <a:buNone/>
            </a:pPr>
            <a:r>
              <a:rPr b="1" lang="en-US" sz="1325">
                <a:latin typeface="Dosis"/>
                <a:ea typeface="Dosis"/>
                <a:cs typeface="Dosis"/>
                <a:sym typeface="Dosis"/>
              </a:rPr>
              <a:t>Dipangkat 1/3</a:t>
            </a:r>
            <a:endParaRPr b="1" sz="1325">
              <a:latin typeface="Dosis"/>
              <a:ea typeface="Dosis"/>
              <a:cs typeface="Dosis"/>
              <a:sym typeface="Dosis"/>
            </a:endParaRPr>
          </a:p>
        </p:txBody>
      </p:sp>
      <p:pic>
        <p:nvPicPr>
          <p:cNvPr id="485" name="Google Shape;485;g12aca04e443_1_99"/>
          <p:cNvPicPr preferRelativeResize="0"/>
          <p:nvPr/>
        </p:nvPicPr>
        <p:blipFill rotWithShape="1">
          <a:blip r:embed="rId6">
            <a:alphaModFix/>
          </a:blip>
          <a:srcRect b="49328" l="0" r="0" t="0"/>
          <a:stretch/>
        </p:blipFill>
        <p:spPr>
          <a:xfrm>
            <a:off x="6490475" y="4384594"/>
            <a:ext cx="4213325" cy="1201825"/>
          </a:xfrm>
          <a:prstGeom prst="rect">
            <a:avLst/>
          </a:prstGeom>
          <a:noFill/>
          <a:ln>
            <a:noFill/>
          </a:ln>
        </p:spPr>
      </p:pic>
      <p:sp>
        <p:nvSpPr>
          <p:cNvPr id="486" name="Google Shape;486;g12aca04e443_1_99"/>
          <p:cNvSpPr txBox="1"/>
          <p:nvPr>
            <p:ph idx="1" type="body"/>
          </p:nvPr>
        </p:nvSpPr>
        <p:spPr>
          <a:xfrm>
            <a:off x="6414275" y="3939550"/>
            <a:ext cx="1824900" cy="362100"/>
          </a:xfrm>
          <a:prstGeom prst="rect">
            <a:avLst/>
          </a:prstGeom>
          <a:noFill/>
          <a:ln>
            <a:noFill/>
          </a:ln>
        </p:spPr>
        <p:txBody>
          <a:bodyPr anchorCtr="0" anchor="t" bIns="121900" lIns="121900" spcFirstLastPara="1" rIns="121900" wrap="square" tIns="121900">
            <a:noAutofit/>
          </a:bodyPr>
          <a:lstStyle/>
          <a:p>
            <a:pPr indent="0" lvl="0" marL="0" rtl="0" algn="just">
              <a:lnSpc>
                <a:spcPct val="150000"/>
              </a:lnSpc>
              <a:spcBef>
                <a:spcPts val="0"/>
              </a:spcBef>
              <a:spcAft>
                <a:spcPts val="0"/>
              </a:spcAft>
              <a:buSzPts val="688"/>
              <a:buNone/>
            </a:pPr>
            <a:r>
              <a:rPr b="1" lang="en-US" sz="1325">
                <a:latin typeface="Dosis"/>
                <a:ea typeface="Dosis"/>
                <a:cs typeface="Dosis"/>
                <a:sym typeface="Dosis"/>
              </a:rPr>
              <a:t>PowerTransformer</a:t>
            </a:r>
            <a:endParaRPr b="1" sz="1325">
              <a:latin typeface="Dosis"/>
              <a:ea typeface="Dosis"/>
              <a:cs typeface="Dosis"/>
              <a:sym typeface="Dosis"/>
            </a:endParaRPr>
          </a:p>
        </p:txBody>
      </p:sp>
      <p:sp>
        <p:nvSpPr>
          <p:cNvPr id="487" name="Google Shape;487;g12aca04e443_1_99"/>
          <p:cNvSpPr txBox="1"/>
          <p:nvPr>
            <p:ph idx="1" type="body"/>
          </p:nvPr>
        </p:nvSpPr>
        <p:spPr>
          <a:xfrm>
            <a:off x="4985525" y="4474724"/>
            <a:ext cx="1196100" cy="2191500"/>
          </a:xfrm>
          <a:prstGeom prst="rect">
            <a:avLst/>
          </a:prstGeom>
          <a:noFill/>
          <a:ln>
            <a:noFill/>
          </a:ln>
        </p:spPr>
        <p:txBody>
          <a:bodyPr anchorCtr="0" anchor="t" bIns="121900" lIns="121900" spcFirstLastPara="1" rIns="121900" wrap="square" tIns="121900">
            <a:noAutofit/>
          </a:bodyPr>
          <a:lstStyle/>
          <a:p>
            <a:pPr indent="0" lvl="0" marL="0" rtl="0" algn="just">
              <a:lnSpc>
                <a:spcPct val="150000"/>
              </a:lnSpc>
              <a:spcBef>
                <a:spcPts val="0"/>
              </a:spcBef>
              <a:spcAft>
                <a:spcPts val="0"/>
              </a:spcAft>
              <a:buSzPts val="688"/>
              <a:buNone/>
            </a:pPr>
            <a:r>
              <a:rPr b="1" lang="en-US" sz="1400">
                <a:latin typeface="Dosis"/>
                <a:ea typeface="Dosis"/>
                <a:cs typeface="Dosis"/>
                <a:sym typeface="Dosis"/>
              </a:rPr>
              <a:t>Nilai Skew</a:t>
            </a:r>
            <a:endParaRPr b="1" sz="1400">
              <a:latin typeface="Dosis"/>
              <a:ea typeface="Dosis"/>
              <a:cs typeface="Dosis"/>
              <a:sym typeface="Dosis"/>
            </a:endParaRPr>
          </a:p>
          <a:p>
            <a:pPr indent="0" lvl="0" marL="0" rtl="0" algn="just">
              <a:lnSpc>
                <a:spcPct val="150000"/>
              </a:lnSpc>
              <a:spcBef>
                <a:spcPts val="0"/>
              </a:spcBef>
              <a:spcAft>
                <a:spcPts val="0"/>
              </a:spcAft>
              <a:buSzPts val="688"/>
              <a:buNone/>
            </a:pPr>
            <a:r>
              <a:rPr b="1" lang="en-US" sz="1400">
                <a:latin typeface="Dosis"/>
                <a:ea typeface="Dosis"/>
                <a:cs typeface="Dosis"/>
                <a:sym typeface="Dosis"/>
              </a:rPr>
              <a:t>“odometer”</a:t>
            </a:r>
            <a:endParaRPr b="1" sz="1400">
              <a:latin typeface="Dosis"/>
              <a:ea typeface="Dosis"/>
              <a:cs typeface="Dosis"/>
              <a:sym typeface="Dosis"/>
            </a:endParaRPr>
          </a:p>
          <a:p>
            <a:pPr indent="0" lvl="0" marL="0" rtl="0" algn="just">
              <a:lnSpc>
                <a:spcPct val="150000"/>
              </a:lnSpc>
              <a:spcBef>
                <a:spcPts val="0"/>
              </a:spcBef>
              <a:spcAft>
                <a:spcPts val="0"/>
              </a:spcAft>
              <a:buSzPts val="1100"/>
              <a:buNone/>
            </a:pPr>
            <a:r>
              <a:rPr b="1" lang="en-US" sz="1400">
                <a:latin typeface="Dosis"/>
                <a:ea typeface="Dosis"/>
                <a:cs typeface="Dosis"/>
                <a:sym typeface="Dosis"/>
              </a:rPr>
              <a:t>0.066</a:t>
            </a:r>
            <a:endParaRPr sz="1400">
              <a:latin typeface="Dosis"/>
              <a:ea typeface="Dosis"/>
              <a:cs typeface="Dosis"/>
              <a:sym typeface="Dosis"/>
            </a:endParaRPr>
          </a:p>
        </p:txBody>
      </p:sp>
      <p:sp>
        <p:nvSpPr>
          <p:cNvPr id="488" name="Google Shape;488;g12aca04e443_1_99"/>
          <p:cNvSpPr txBox="1"/>
          <p:nvPr>
            <p:ph idx="1" type="body"/>
          </p:nvPr>
        </p:nvSpPr>
        <p:spPr>
          <a:xfrm>
            <a:off x="10803800" y="4384611"/>
            <a:ext cx="1196100" cy="2191500"/>
          </a:xfrm>
          <a:prstGeom prst="rect">
            <a:avLst/>
          </a:prstGeom>
          <a:noFill/>
          <a:ln>
            <a:noFill/>
          </a:ln>
        </p:spPr>
        <p:txBody>
          <a:bodyPr anchorCtr="0" anchor="t" bIns="121900" lIns="121900" spcFirstLastPara="1" rIns="121900" wrap="square" tIns="121900">
            <a:noAutofit/>
          </a:bodyPr>
          <a:lstStyle/>
          <a:p>
            <a:pPr indent="0" lvl="0" marL="0" rtl="0" algn="just">
              <a:lnSpc>
                <a:spcPct val="150000"/>
              </a:lnSpc>
              <a:spcBef>
                <a:spcPts val="0"/>
              </a:spcBef>
              <a:spcAft>
                <a:spcPts val="0"/>
              </a:spcAft>
              <a:buSzPts val="688"/>
              <a:buNone/>
            </a:pPr>
            <a:r>
              <a:rPr b="1" lang="en-US" sz="1400">
                <a:latin typeface="Dosis"/>
                <a:ea typeface="Dosis"/>
                <a:cs typeface="Dosis"/>
                <a:sym typeface="Dosis"/>
              </a:rPr>
              <a:t>Nilai Skew</a:t>
            </a:r>
            <a:endParaRPr b="1" sz="1400">
              <a:latin typeface="Dosis"/>
              <a:ea typeface="Dosis"/>
              <a:cs typeface="Dosis"/>
              <a:sym typeface="Dosis"/>
            </a:endParaRPr>
          </a:p>
          <a:p>
            <a:pPr indent="0" lvl="0" marL="0" rtl="0" algn="just">
              <a:lnSpc>
                <a:spcPct val="150000"/>
              </a:lnSpc>
              <a:spcBef>
                <a:spcPts val="0"/>
              </a:spcBef>
              <a:spcAft>
                <a:spcPts val="0"/>
              </a:spcAft>
              <a:buSzPts val="688"/>
              <a:buNone/>
            </a:pPr>
            <a:r>
              <a:rPr b="1" lang="en-US" sz="1400">
                <a:latin typeface="Dosis"/>
                <a:ea typeface="Dosis"/>
                <a:cs typeface="Dosis"/>
                <a:sym typeface="Dosis"/>
              </a:rPr>
              <a:t>“odometer”</a:t>
            </a:r>
            <a:endParaRPr b="1" sz="1400">
              <a:latin typeface="Dosis"/>
              <a:ea typeface="Dosis"/>
              <a:cs typeface="Dosis"/>
              <a:sym typeface="Dosis"/>
            </a:endParaRPr>
          </a:p>
          <a:p>
            <a:pPr indent="0" lvl="0" marL="0" rtl="0" algn="just">
              <a:lnSpc>
                <a:spcPct val="150000"/>
              </a:lnSpc>
              <a:spcBef>
                <a:spcPts val="0"/>
              </a:spcBef>
              <a:spcAft>
                <a:spcPts val="0"/>
              </a:spcAft>
              <a:buSzPts val="1100"/>
              <a:buNone/>
            </a:pPr>
            <a:r>
              <a:rPr b="1" lang="en-US" sz="1400">
                <a:latin typeface="Dosis"/>
                <a:ea typeface="Dosis"/>
                <a:cs typeface="Dosis"/>
                <a:sym typeface="Dosis"/>
              </a:rPr>
              <a:t>0.012</a:t>
            </a:r>
            <a:endParaRPr sz="1400">
              <a:latin typeface="Dosis"/>
              <a:ea typeface="Dosis"/>
              <a:cs typeface="Dosis"/>
              <a:sym typeface="Dosis"/>
            </a:endParaRPr>
          </a:p>
          <a:p>
            <a:pPr indent="0" lvl="0" marL="0" rtl="0" algn="just">
              <a:lnSpc>
                <a:spcPct val="150000"/>
              </a:lnSpc>
              <a:spcBef>
                <a:spcPts val="0"/>
              </a:spcBef>
              <a:spcAft>
                <a:spcPts val="0"/>
              </a:spcAft>
              <a:buSzPts val="688"/>
              <a:buNone/>
            </a:pPr>
            <a:r>
              <a:t/>
            </a:r>
            <a:endParaRPr sz="1400">
              <a:latin typeface="Dosis"/>
              <a:ea typeface="Dosis"/>
              <a:cs typeface="Dosis"/>
              <a:sym typeface="Dosis"/>
            </a:endParaRPr>
          </a:p>
        </p:txBody>
      </p:sp>
      <p:sp>
        <p:nvSpPr>
          <p:cNvPr id="489" name="Google Shape;489;g12aca04e443_1_99"/>
          <p:cNvSpPr txBox="1"/>
          <p:nvPr/>
        </p:nvSpPr>
        <p:spPr>
          <a:xfrm>
            <a:off x="564125" y="127375"/>
            <a:ext cx="6032400" cy="535500"/>
          </a:xfrm>
          <a:prstGeom prst="rect">
            <a:avLst/>
          </a:prstGeom>
          <a:noFill/>
          <a:ln>
            <a:noFill/>
          </a:ln>
        </p:spPr>
        <p:txBody>
          <a:bodyPr anchorCtr="0" anchor="t" bIns="91425" lIns="91425" spcFirstLastPara="1" rIns="91425" wrap="square" tIns="91425">
            <a:spAutoFit/>
          </a:bodyPr>
          <a:lstStyle/>
          <a:p>
            <a:pPr indent="0" lvl="0" marL="0" marR="0" rtl="0" algn="l">
              <a:lnSpc>
                <a:spcPct val="95000"/>
              </a:lnSpc>
              <a:spcBef>
                <a:spcPts val="0"/>
              </a:spcBef>
              <a:spcAft>
                <a:spcPts val="0"/>
              </a:spcAft>
              <a:buClr>
                <a:srgbClr val="000000"/>
              </a:buClr>
              <a:buSzPts val="2400"/>
              <a:buFont typeface="Arial"/>
              <a:buNone/>
            </a:pPr>
            <a:r>
              <a:rPr b="1" i="0" lang="en-US" sz="2400" u="none" cap="none" strike="noStrike">
                <a:solidFill>
                  <a:srgbClr val="0000FF"/>
                </a:solidFill>
                <a:latin typeface="Arial"/>
                <a:ea typeface="Arial"/>
                <a:cs typeface="Arial"/>
                <a:sym typeface="Arial"/>
              </a:rPr>
              <a:t>5. Feature Transformation</a:t>
            </a:r>
            <a:endParaRPr b="1" i="0" sz="2400" u="none" cap="none" strike="noStrike">
              <a:solidFill>
                <a:srgbClr val="0000FF"/>
              </a:solidFill>
              <a:latin typeface="Arial"/>
              <a:ea typeface="Arial"/>
              <a:cs typeface="Arial"/>
              <a:sym typeface="Arial"/>
            </a:endParaRPr>
          </a:p>
        </p:txBody>
      </p:sp>
      <p:sp>
        <p:nvSpPr>
          <p:cNvPr id="490" name="Google Shape;490;g12aca04e443_1_99"/>
          <p:cNvSpPr txBox="1"/>
          <p:nvPr>
            <p:ph idx="1" type="body"/>
          </p:nvPr>
        </p:nvSpPr>
        <p:spPr>
          <a:xfrm>
            <a:off x="8712679" y="662875"/>
            <a:ext cx="3403200" cy="535500"/>
          </a:xfrm>
          <a:prstGeom prst="rect">
            <a:avLst/>
          </a:prstGeom>
          <a:noFill/>
          <a:ln>
            <a:noFill/>
          </a:ln>
        </p:spPr>
        <p:txBody>
          <a:bodyPr anchorCtr="0" anchor="t" bIns="121900" lIns="121900" spcFirstLastPara="1" rIns="121900" wrap="square" tIns="121900">
            <a:noAutofit/>
          </a:bodyPr>
          <a:lstStyle/>
          <a:p>
            <a:pPr indent="0" lvl="0" marL="0" rtl="0" algn="ctr">
              <a:lnSpc>
                <a:spcPct val="150000"/>
              </a:lnSpc>
              <a:spcBef>
                <a:spcPts val="0"/>
              </a:spcBef>
              <a:spcAft>
                <a:spcPts val="0"/>
              </a:spcAft>
              <a:buSzPts val="1900"/>
              <a:buNone/>
            </a:pPr>
            <a:r>
              <a:rPr b="1" i="1" lang="en-US" sz="1400">
                <a:solidFill>
                  <a:srgbClr val="FF0000"/>
                </a:solidFill>
                <a:latin typeface="Dosis"/>
                <a:ea typeface="Dosis"/>
                <a:cs typeface="Dosis"/>
                <a:sym typeface="Dosis"/>
              </a:rPr>
              <a:t>mmr sebenarnya tidak digunakan sebagai feature</a:t>
            </a:r>
            <a:endParaRPr b="1" i="1" sz="1400">
              <a:solidFill>
                <a:srgbClr val="FF0000"/>
              </a:solidFill>
              <a:latin typeface="Dosis"/>
              <a:ea typeface="Dosis"/>
              <a:cs typeface="Dosis"/>
              <a:sym typeface="Dosi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g12aca04e443_1_139"/>
          <p:cNvSpPr txBox="1"/>
          <p:nvPr/>
        </p:nvSpPr>
        <p:spPr>
          <a:xfrm>
            <a:off x="5392425" y="147800"/>
            <a:ext cx="4734000" cy="506400"/>
          </a:xfrm>
          <a:prstGeom prst="rect">
            <a:avLst/>
          </a:prstGeom>
          <a:noFill/>
          <a:ln>
            <a:noFill/>
          </a:ln>
        </p:spPr>
        <p:txBody>
          <a:bodyPr anchorCtr="0" anchor="t" bIns="91425" lIns="91425" spcFirstLastPara="1" rIns="91425" wrap="square" tIns="91425">
            <a:spAutoFit/>
          </a:bodyPr>
          <a:lstStyle/>
          <a:p>
            <a:pPr indent="0" lvl="0" marL="0" marR="0" rtl="0" algn="l">
              <a:lnSpc>
                <a:spcPct val="95000"/>
              </a:lnSpc>
              <a:spcBef>
                <a:spcPts val="0"/>
              </a:spcBef>
              <a:spcAft>
                <a:spcPts val="0"/>
              </a:spcAft>
              <a:buClr>
                <a:srgbClr val="000000"/>
              </a:buClr>
              <a:buSzPts val="2200"/>
              <a:buFont typeface="Arial"/>
              <a:buNone/>
            </a:pPr>
            <a:r>
              <a:rPr b="1" i="0" lang="en-US" sz="2200" u="none" cap="none" strike="noStrike">
                <a:solidFill>
                  <a:schemeClr val="dk1"/>
                </a:solidFill>
                <a:latin typeface="Dosis"/>
                <a:ea typeface="Dosis"/>
                <a:cs typeface="Dosis"/>
                <a:sym typeface="Dosis"/>
              </a:rPr>
              <a:t>Kolom “year” dan “condition” </a:t>
            </a:r>
            <a:endParaRPr b="1" i="0" sz="2200" u="none" cap="none" strike="noStrike">
              <a:solidFill>
                <a:schemeClr val="dk1"/>
              </a:solidFill>
              <a:latin typeface="Dosis"/>
              <a:ea typeface="Dosis"/>
              <a:cs typeface="Dosis"/>
              <a:sym typeface="Dosis"/>
            </a:endParaRPr>
          </a:p>
        </p:txBody>
      </p:sp>
      <p:pic>
        <p:nvPicPr>
          <p:cNvPr id="497" name="Google Shape;497;g12aca04e443_1_139"/>
          <p:cNvPicPr preferRelativeResize="0"/>
          <p:nvPr/>
        </p:nvPicPr>
        <p:blipFill rotWithShape="1">
          <a:blip r:embed="rId3">
            <a:alphaModFix/>
          </a:blip>
          <a:srcRect b="0" l="0" r="0" t="0"/>
          <a:stretch/>
        </p:blipFill>
        <p:spPr>
          <a:xfrm>
            <a:off x="630488" y="1137425"/>
            <a:ext cx="5027375" cy="4015125"/>
          </a:xfrm>
          <a:prstGeom prst="rect">
            <a:avLst/>
          </a:prstGeom>
          <a:noFill/>
          <a:ln>
            <a:noFill/>
          </a:ln>
        </p:spPr>
      </p:pic>
      <p:sp>
        <p:nvSpPr>
          <p:cNvPr id="498" name="Google Shape;498;g12aca04e443_1_139"/>
          <p:cNvSpPr txBox="1"/>
          <p:nvPr/>
        </p:nvSpPr>
        <p:spPr>
          <a:xfrm>
            <a:off x="777175" y="5492900"/>
            <a:ext cx="10995600" cy="374700"/>
          </a:xfrm>
          <a:prstGeom prst="rect">
            <a:avLst/>
          </a:prstGeom>
          <a:noFill/>
          <a:ln>
            <a:noFill/>
          </a:ln>
        </p:spPr>
        <p:txBody>
          <a:bodyPr anchorCtr="0" anchor="t" bIns="91425" lIns="91425" spcFirstLastPara="1" rIns="91425" wrap="square" tIns="91425">
            <a:spAutoFit/>
          </a:bodyPr>
          <a:lstStyle/>
          <a:p>
            <a:pPr indent="0" lvl="0" marL="0" marR="0" rtl="0" algn="l">
              <a:lnSpc>
                <a:spcPct val="95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499" name="Google Shape;499;g12aca04e443_1_139"/>
          <p:cNvSpPr txBox="1"/>
          <p:nvPr/>
        </p:nvSpPr>
        <p:spPr>
          <a:xfrm>
            <a:off x="563813" y="723000"/>
            <a:ext cx="4734000" cy="345600"/>
          </a:xfrm>
          <a:prstGeom prst="rect">
            <a:avLst/>
          </a:prstGeom>
          <a:noFill/>
          <a:ln>
            <a:noFill/>
          </a:ln>
        </p:spPr>
        <p:txBody>
          <a:bodyPr anchorCtr="0" anchor="t" bIns="91425" lIns="91425" spcFirstLastPara="1" rIns="91425" wrap="square" tIns="91425">
            <a:spAutoFit/>
          </a:bodyPr>
          <a:lstStyle/>
          <a:p>
            <a:pPr indent="0" lvl="0" marL="0" marR="0" rtl="0" algn="l">
              <a:lnSpc>
                <a:spcPct val="95000"/>
              </a:lnSpc>
              <a:spcBef>
                <a:spcPts val="0"/>
              </a:spcBef>
              <a:spcAft>
                <a:spcPts val="0"/>
              </a:spcAft>
              <a:buClr>
                <a:srgbClr val="000000"/>
              </a:buClr>
              <a:buSzPts val="1100"/>
              <a:buFont typeface="Arial"/>
              <a:buNone/>
            </a:pPr>
            <a:r>
              <a:rPr b="1" i="0" lang="en-US" sz="1100" u="none" cap="none" strike="noStrike">
                <a:solidFill>
                  <a:schemeClr val="dk1"/>
                </a:solidFill>
                <a:latin typeface="Dosis"/>
                <a:ea typeface="Dosis"/>
                <a:cs typeface="Dosis"/>
                <a:sym typeface="Dosis"/>
              </a:rPr>
              <a:t>Sebelum dilakukan Normalisasi</a:t>
            </a:r>
            <a:endParaRPr b="1" i="0" sz="1100" u="none" cap="none" strike="noStrike">
              <a:solidFill>
                <a:srgbClr val="000000"/>
              </a:solidFill>
              <a:latin typeface="Arial"/>
              <a:ea typeface="Arial"/>
              <a:cs typeface="Arial"/>
              <a:sym typeface="Arial"/>
            </a:endParaRPr>
          </a:p>
        </p:txBody>
      </p:sp>
      <p:sp>
        <p:nvSpPr>
          <p:cNvPr id="500" name="Google Shape;500;g12aca04e443_1_139"/>
          <p:cNvSpPr txBox="1"/>
          <p:nvPr/>
        </p:nvSpPr>
        <p:spPr>
          <a:xfrm>
            <a:off x="7700871" y="723000"/>
            <a:ext cx="3200400" cy="345600"/>
          </a:xfrm>
          <a:prstGeom prst="rect">
            <a:avLst/>
          </a:prstGeom>
          <a:noFill/>
          <a:ln>
            <a:noFill/>
          </a:ln>
        </p:spPr>
        <p:txBody>
          <a:bodyPr anchorCtr="0" anchor="t" bIns="91425" lIns="91425" spcFirstLastPara="1" rIns="91425" wrap="square" tIns="91425">
            <a:spAutoFit/>
          </a:bodyPr>
          <a:lstStyle/>
          <a:p>
            <a:pPr indent="0" lvl="0" marL="0" marR="0" rtl="0" algn="l">
              <a:lnSpc>
                <a:spcPct val="95000"/>
              </a:lnSpc>
              <a:spcBef>
                <a:spcPts val="0"/>
              </a:spcBef>
              <a:spcAft>
                <a:spcPts val="0"/>
              </a:spcAft>
              <a:buClr>
                <a:srgbClr val="000000"/>
              </a:buClr>
              <a:buSzPts val="1100"/>
              <a:buFont typeface="Arial"/>
              <a:buNone/>
            </a:pPr>
            <a:r>
              <a:rPr b="1" i="0" lang="en-US" sz="1100" u="none" cap="none" strike="noStrike">
                <a:solidFill>
                  <a:schemeClr val="dk1"/>
                </a:solidFill>
                <a:latin typeface="Dosis"/>
                <a:ea typeface="Dosis"/>
                <a:cs typeface="Dosis"/>
                <a:sym typeface="Dosis"/>
              </a:rPr>
              <a:t>Sesudah dilakukan Normalisasi</a:t>
            </a:r>
            <a:endParaRPr b="1" i="0" sz="1100" u="none" cap="none" strike="noStrike">
              <a:solidFill>
                <a:srgbClr val="000000"/>
              </a:solidFill>
              <a:latin typeface="Arial"/>
              <a:ea typeface="Arial"/>
              <a:cs typeface="Arial"/>
              <a:sym typeface="Arial"/>
            </a:endParaRPr>
          </a:p>
        </p:txBody>
      </p:sp>
      <p:sp>
        <p:nvSpPr>
          <p:cNvPr id="501" name="Google Shape;501;g12aca04e443_1_139"/>
          <p:cNvSpPr txBox="1"/>
          <p:nvPr/>
        </p:nvSpPr>
        <p:spPr>
          <a:xfrm>
            <a:off x="1146575" y="5553275"/>
            <a:ext cx="48675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1" lang="en-US" sz="1800" u="none" cap="none" strike="noStrike">
                <a:solidFill>
                  <a:srgbClr val="FF0000"/>
                </a:solidFill>
                <a:latin typeface="Arial"/>
                <a:ea typeface="Arial"/>
                <a:cs typeface="Arial"/>
                <a:sym typeface="Arial"/>
              </a:rPr>
              <a:t>Apakah kolom year perlu ditransformasi baik std atau norm?</a:t>
            </a:r>
            <a:endParaRPr b="1" i="1" sz="1800" u="none" cap="none" strike="noStrike">
              <a:solidFill>
                <a:srgbClr val="FF0000"/>
              </a:solidFill>
              <a:latin typeface="Arial"/>
              <a:ea typeface="Arial"/>
              <a:cs typeface="Arial"/>
              <a:sym typeface="Arial"/>
            </a:endParaRPr>
          </a:p>
        </p:txBody>
      </p:sp>
      <p:sp>
        <p:nvSpPr>
          <p:cNvPr id="502" name="Google Shape;502;g12aca04e443_1_139"/>
          <p:cNvSpPr txBox="1"/>
          <p:nvPr/>
        </p:nvSpPr>
        <p:spPr>
          <a:xfrm>
            <a:off x="564125" y="127375"/>
            <a:ext cx="6032400" cy="535500"/>
          </a:xfrm>
          <a:prstGeom prst="rect">
            <a:avLst/>
          </a:prstGeom>
          <a:noFill/>
          <a:ln>
            <a:noFill/>
          </a:ln>
        </p:spPr>
        <p:txBody>
          <a:bodyPr anchorCtr="0" anchor="t" bIns="91425" lIns="91425" spcFirstLastPara="1" rIns="91425" wrap="square" tIns="91425">
            <a:spAutoFit/>
          </a:bodyPr>
          <a:lstStyle/>
          <a:p>
            <a:pPr indent="0" lvl="0" marL="0" marR="0" rtl="0" algn="l">
              <a:lnSpc>
                <a:spcPct val="95000"/>
              </a:lnSpc>
              <a:spcBef>
                <a:spcPts val="0"/>
              </a:spcBef>
              <a:spcAft>
                <a:spcPts val="0"/>
              </a:spcAft>
              <a:buClr>
                <a:srgbClr val="000000"/>
              </a:buClr>
              <a:buSzPts val="2400"/>
              <a:buFont typeface="Arial"/>
              <a:buNone/>
            </a:pPr>
            <a:r>
              <a:rPr b="1" i="0" lang="en-US" sz="2400" u="none" cap="none" strike="noStrike">
                <a:solidFill>
                  <a:srgbClr val="0000FF"/>
                </a:solidFill>
                <a:latin typeface="Arial"/>
                <a:ea typeface="Arial"/>
                <a:cs typeface="Arial"/>
                <a:sym typeface="Arial"/>
              </a:rPr>
              <a:t>5. Feature Transformation</a:t>
            </a:r>
            <a:endParaRPr b="1" i="0" sz="2400" u="none" cap="none" strike="noStrike">
              <a:solidFill>
                <a:srgbClr val="0000FF"/>
              </a:solidFill>
              <a:latin typeface="Arial"/>
              <a:ea typeface="Arial"/>
              <a:cs typeface="Arial"/>
              <a:sym typeface="Arial"/>
            </a:endParaRPr>
          </a:p>
        </p:txBody>
      </p:sp>
      <p:pic>
        <p:nvPicPr>
          <p:cNvPr id="503" name="Google Shape;503;g12aca04e443_1_139"/>
          <p:cNvPicPr preferRelativeResize="0"/>
          <p:nvPr/>
        </p:nvPicPr>
        <p:blipFill rotWithShape="1">
          <a:blip r:embed="rId4">
            <a:alphaModFix/>
          </a:blip>
          <a:srcRect b="0" l="0" r="0" t="0"/>
          <a:stretch/>
        </p:blipFill>
        <p:spPr>
          <a:xfrm>
            <a:off x="6514500" y="1015774"/>
            <a:ext cx="5258275" cy="392331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g12aca04e443_1_123"/>
          <p:cNvSpPr txBox="1"/>
          <p:nvPr>
            <p:ph idx="1" type="body"/>
          </p:nvPr>
        </p:nvSpPr>
        <p:spPr>
          <a:xfrm>
            <a:off x="625725" y="846054"/>
            <a:ext cx="11360700" cy="2411400"/>
          </a:xfrm>
          <a:prstGeom prst="rect">
            <a:avLst/>
          </a:prstGeom>
          <a:noFill/>
          <a:ln>
            <a:noFill/>
          </a:ln>
        </p:spPr>
        <p:txBody>
          <a:bodyPr anchorCtr="0" anchor="t" bIns="121900" lIns="121900" spcFirstLastPara="1" rIns="121900" wrap="square" tIns="121900">
            <a:normAutofit/>
          </a:bodyPr>
          <a:lstStyle/>
          <a:p>
            <a:pPr indent="0" lvl="0" marL="0" rtl="0" algn="l">
              <a:lnSpc>
                <a:spcPct val="115000"/>
              </a:lnSpc>
              <a:spcBef>
                <a:spcPts val="0"/>
              </a:spcBef>
              <a:spcAft>
                <a:spcPts val="0"/>
              </a:spcAft>
              <a:buSzPts val="1900"/>
              <a:buNone/>
            </a:pPr>
            <a:r>
              <a:rPr b="1" lang="en-US" sz="1800">
                <a:latin typeface="Dosis"/>
                <a:ea typeface="Dosis"/>
                <a:cs typeface="Dosis"/>
                <a:sym typeface="Dosis"/>
              </a:rPr>
              <a:t>Pertanyaan Tim:</a:t>
            </a:r>
            <a:endParaRPr b="1" sz="1800">
              <a:latin typeface="Dosis"/>
              <a:ea typeface="Dosis"/>
              <a:cs typeface="Dosis"/>
              <a:sym typeface="Dosis"/>
            </a:endParaRPr>
          </a:p>
          <a:p>
            <a:pPr indent="-342900" lvl="0" marL="457200" rtl="0" algn="just">
              <a:lnSpc>
                <a:spcPct val="150000"/>
              </a:lnSpc>
              <a:spcBef>
                <a:spcPts val="0"/>
              </a:spcBef>
              <a:spcAft>
                <a:spcPts val="0"/>
              </a:spcAft>
              <a:buSzPts val="1800"/>
              <a:buFont typeface="Arial"/>
              <a:buAutoNum type="arabicPeriod"/>
            </a:pPr>
            <a:r>
              <a:rPr lang="en-US" sz="1800">
                <a:latin typeface="Arial"/>
                <a:ea typeface="Arial"/>
                <a:cs typeface="Arial"/>
                <a:sym typeface="Arial"/>
              </a:rPr>
              <a:t>Kami melakukan Log Transformation terlebih dulu sebelum melakukan Handle Outliers, untuk meminimalisir data yang tereleminasi saat Handle Outliers. Apakah sudah tepat?</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AutoNum type="arabicPeriod"/>
            </a:pPr>
            <a:r>
              <a:rPr lang="en-US" sz="1800">
                <a:latin typeface="Arial"/>
                <a:ea typeface="Arial"/>
                <a:cs typeface="Arial"/>
                <a:sym typeface="Arial"/>
              </a:rPr>
              <a:t>Apakah perlu dilakukan normalisasi/strandarisasi kolom odometer setelah dilakukan log transformation?</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AutoNum type="arabicPeriod"/>
            </a:pPr>
            <a:r>
              <a:rPr lang="en-US" sz="1800">
                <a:latin typeface="Arial"/>
                <a:ea typeface="Arial"/>
                <a:cs typeface="Arial"/>
                <a:sym typeface="Arial"/>
              </a:rPr>
              <a:t>Apakah kolom year dan condition perlu di transformasi (std/norm) juga? terutama kolom year yang distribusinya left skewed.</a:t>
            </a:r>
            <a:endParaRPr sz="1400">
              <a:latin typeface="Dosis"/>
              <a:ea typeface="Dosis"/>
              <a:cs typeface="Dosis"/>
              <a:sym typeface="Dosis"/>
            </a:endParaRPr>
          </a:p>
        </p:txBody>
      </p:sp>
      <p:sp>
        <p:nvSpPr>
          <p:cNvPr id="510" name="Google Shape;510;g12aca04e443_1_123"/>
          <p:cNvSpPr txBox="1"/>
          <p:nvPr/>
        </p:nvSpPr>
        <p:spPr>
          <a:xfrm>
            <a:off x="564125" y="127375"/>
            <a:ext cx="6032400" cy="535500"/>
          </a:xfrm>
          <a:prstGeom prst="rect">
            <a:avLst/>
          </a:prstGeom>
          <a:noFill/>
          <a:ln>
            <a:noFill/>
          </a:ln>
        </p:spPr>
        <p:txBody>
          <a:bodyPr anchorCtr="0" anchor="t" bIns="91425" lIns="91425" spcFirstLastPara="1" rIns="91425" wrap="square" tIns="91425">
            <a:spAutoFit/>
          </a:bodyPr>
          <a:lstStyle/>
          <a:p>
            <a:pPr indent="0" lvl="0" marL="0" marR="0" rtl="0" algn="l">
              <a:lnSpc>
                <a:spcPct val="95000"/>
              </a:lnSpc>
              <a:spcBef>
                <a:spcPts val="0"/>
              </a:spcBef>
              <a:spcAft>
                <a:spcPts val="0"/>
              </a:spcAft>
              <a:buClr>
                <a:srgbClr val="000000"/>
              </a:buClr>
              <a:buSzPts val="2400"/>
              <a:buFont typeface="Arial"/>
              <a:buNone/>
            </a:pPr>
            <a:r>
              <a:rPr b="1" i="0" lang="en-US" sz="2400" u="none" cap="none" strike="noStrike">
                <a:solidFill>
                  <a:srgbClr val="0000FF"/>
                </a:solidFill>
                <a:latin typeface="Arial"/>
                <a:ea typeface="Arial"/>
                <a:cs typeface="Arial"/>
                <a:sym typeface="Arial"/>
              </a:rPr>
              <a:t>5. Feature Transformation</a:t>
            </a:r>
            <a:endParaRPr b="1" i="0" sz="2400" u="none" cap="none" strike="noStrike">
              <a:solidFill>
                <a:srgbClr val="0000FF"/>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g12aca04e443_1_160"/>
          <p:cNvSpPr txBox="1"/>
          <p:nvPr/>
        </p:nvSpPr>
        <p:spPr>
          <a:xfrm>
            <a:off x="4642375" y="156475"/>
            <a:ext cx="4958700" cy="506400"/>
          </a:xfrm>
          <a:prstGeom prst="rect">
            <a:avLst/>
          </a:prstGeom>
          <a:noFill/>
          <a:ln>
            <a:noFill/>
          </a:ln>
        </p:spPr>
        <p:txBody>
          <a:bodyPr anchorCtr="0" anchor="t" bIns="91425" lIns="91425" spcFirstLastPara="1" rIns="91425" wrap="square" tIns="91425">
            <a:spAutoFit/>
          </a:bodyPr>
          <a:lstStyle/>
          <a:p>
            <a:pPr indent="0" lvl="0" marL="0" marR="0" rtl="0" algn="l">
              <a:lnSpc>
                <a:spcPct val="95000"/>
              </a:lnSpc>
              <a:spcBef>
                <a:spcPts val="0"/>
              </a:spcBef>
              <a:spcAft>
                <a:spcPts val="0"/>
              </a:spcAft>
              <a:buClr>
                <a:srgbClr val="000000"/>
              </a:buClr>
              <a:buSzPts val="2200"/>
              <a:buFont typeface="Arial"/>
              <a:buNone/>
            </a:pPr>
            <a:r>
              <a:rPr b="1" i="0" lang="en-US" sz="2200" u="none" cap="none" strike="noStrike">
                <a:solidFill>
                  <a:schemeClr val="dk1"/>
                </a:solidFill>
                <a:latin typeface="Dosis"/>
                <a:ea typeface="Dosis"/>
                <a:cs typeface="Dosis"/>
                <a:sym typeface="Dosis"/>
              </a:rPr>
              <a:t>Kolom “odometer” dan “sellingprice” </a:t>
            </a:r>
            <a:endParaRPr b="0" i="0" sz="2200" u="none" cap="none" strike="noStrike">
              <a:solidFill>
                <a:srgbClr val="000000"/>
              </a:solidFill>
              <a:latin typeface="Arial"/>
              <a:ea typeface="Arial"/>
              <a:cs typeface="Arial"/>
              <a:sym typeface="Arial"/>
            </a:endParaRPr>
          </a:p>
        </p:txBody>
      </p:sp>
      <p:pic>
        <p:nvPicPr>
          <p:cNvPr id="517" name="Google Shape;517;g12aca04e443_1_160"/>
          <p:cNvPicPr preferRelativeResize="0"/>
          <p:nvPr/>
        </p:nvPicPr>
        <p:blipFill rotWithShape="1">
          <a:blip r:embed="rId3">
            <a:alphaModFix/>
          </a:blip>
          <a:srcRect b="0" l="0" r="0" t="0"/>
          <a:stretch/>
        </p:blipFill>
        <p:spPr>
          <a:xfrm>
            <a:off x="601900" y="1166875"/>
            <a:ext cx="5543426" cy="3679476"/>
          </a:xfrm>
          <a:prstGeom prst="rect">
            <a:avLst/>
          </a:prstGeom>
          <a:noFill/>
          <a:ln>
            <a:noFill/>
          </a:ln>
        </p:spPr>
      </p:pic>
      <p:pic>
        <p:nvPicPr>
          <p:cNvPr id="518" name="Google Shape;518;g12aca04e443_1_160"/>
          <p:cNvPicPr preferRelativeResize="0"/>
          <p:nvPr/>
        </p:nvPicPr>
        <p:blipFill rotWithShape="1">
          <a:blip r:embed="rId4">
            <a:alphaModFix/>
          </a:blip>
          <a:srcRect b="0" l="0" r="0" t="0"/>
          <a:stretch/>
        </p:blipFill>
        <p:spPr>
          <a:xfrm>
            <a:off x="1740150" y="5331175"/>
            <a:ext cx="3560525" cy="724600"/>
          </a:xfrm>
          <a:prstGeom prst="rect">
            <a:avLst/>
          </a:prstGeom>
          <a:noFill/>
          <a:ln>
            <a:noFill/>
          </a:ln>
        </p:spPr>
      </p:pic>
      <p:sp>
        <p:nvSpPr>
          <p:cNvPr id="519" name="Google Shape;519;g12aca04e443_1_160"/>
          <p:cNvSpPr txBox="1"/>
          <p:nvPr/>
        </p:nvSpPr>
        <p:spPr>
          <a:xfrm>
            <a:off x="1382013" y="6052688"/>
            <a:ext cx="4734000" cy="389400"/>
          </a:xfrm>
          <a:prstGeom prst="rect">
            <a:avLst/>
          </a:prstGeom>
          <a:noFill/>
          <a:ln>
            <a:noFill/>
          </a:ln>
        </p:spPr>
        <p:txBody>
          <a:bodyPr anchorCtr="0" anchor="t" bIns="91425" lIns="91425" spcFirstLastPara="1" rIns="91425" wrap="square" tIns="91425">
            <a:spAutoFit/>
          </a:bodyPr>
          <a:lstStyle/>
          <a:p>
            <a:pPr indent="0" lvl="0" marL="0" marR="0" rtl="0" algn="l">
              <a:lnSpc>
                <a:spcPct val="95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Jumlah data sebelum drop outlier: 533,660 baris data</a:t>
            </a:r>
            <a:endParaRPr b="0" i="0" sz="1400" u="none" cap="none" strike="noStrike">
              <a:solidFill>
                <a:schemeClr val="dk1"/>
              </a:solidFill>
              <a:latin typeface="Arial"/>
              <a:ea typeface="Arial"/>
              <a:cs typeface="Arial"/>
              <a:sym typeface="Arial"/>
            </a:endParaRPr>
          </a:p>
        </p:txBody>
      </p:sp>
      <p:sp>
        <p:nvSpPr>
          <p:cNvPr id="520" name="Google Shape;520;g12aca04e443_1_160"/>
          <p:cNvSpPr txBox="1"/>
          <p:nvPr/>
        </p:nvSpPr>
        <p:spPr>
          <a:xfrm>
            <a:off x="601900" y="792163"/>
            <a:ext cx="4734000" cy="374700"/>
          </a:xfrm>
          <a:prstGeom prst="rect">
            <a:avLst/>
          </a:prstGeom>
          <a:noFill/>
          <a:ln>
            <a:noFill/>
          </a:ln>
        </p:spPr>
        <p:txBody>
          <a:bodyPr anchorCtr="0" anchor="t" bIns="91425" lIns="91425" spcFirstLastPara="1" rIns="91425" wrap="square" tIns="91425">
            <a:spAutoFit/>
          </a:bodyPr>
          <a:lstStyle/>
          <a:p>
            <a:pPr indent="0" lvl="0" marL="0" marR="0" rtl="0" algn="l">
              <a:lnSpc>
                <a:spcPct val="95000"/>
              </a:lnSpc>
              <a:spcBef>
                <a:spcPts val="0"/>
              </a:spcBef>
              <a:spcAft>
                <a:spcPts val="0"/>
              </a:spcAft>
              <a:buClr>
                <a:srgbClr val="000000"/>
              </a:buClr>
              <a:buSzPts val="1300"/>
              <a:buFont typeface="Arial"/>
              <a:buNone/>
            </a:pPr>
            <a:r>
              <a:rPr b="1" i="0" lang="en-US" sz="1300" u="none" cap="none" strike="noStrike">
                <a:solidFill>
                  <a:schemeClr val="dk1"/>
                </a:solidFill>
                <a:latin typeface="Dosis"/>
                <a:ea typeface="Dosis"/>
                <a:cs typeface="Dosis"/>
                <a:sym typeface="Dosis"/>
              </a:rPr>
              <a:t>Sebelum dilakukan Handle Outliers</a:t>
            </a:r>
            <a:endParaRPr b="1" i="0" sz="1300" u="none" cap="none" strike="noStrike">
              <a:solidFill>
                <a:srgbClr val="000000"/>
              </a:solidFill>
              <a:latin typeface="Arial"/>
              <a:ea typeface="Arial"/>
              <a:cs typeface="Arial"/>
              <a:sym typeface="Arial"/>
            </a:endParaRPr>
          </a:p>
        </p:txBody>
      </p:sp>
      <p:sp>
        <p:nvSpPr>
          <p:cNvPr id="521" name="Google Shape;521;g12aca04e443_1_160"/>
          <p:cNvSpPr txBox="1"/>
          <p:nvPr/>
        </p:nvSpPr>
        <p:spPr>
          <a:xfrm>
            <a:off x="564125" y="127375"/>
            <a:ext cx="6032400" cy="535500"/>
          </a:xfrm>
          <a:prstGeom prst="rect">
            <a:avLst/>
          </a:prstGeom>
          <a:noFill/>
          <a:ln>
            <a:noFill/>
          </a:ln>
        </p:spPr>
        <p:txBody>
          <a:bodyPr anchorCtr="0" anchor="t" bIns="91425" lIns="91425" spcFirstLastPara="1" rIns="91425" wrap="square" tIns="91425">
            <a:spAutoFit/>
          </a:bodyPr>
          <a:lstStyle/>
          <a:p>
            <a:pPr indent="0" lvl="0" marL="0" marR="0" rtl="0" algn="l">
              <a:lnSpc>
                <a:spcPct val="95000"/>
              </a:lnSpc>
              <a:spcBef>
                <a:spcPts val="0"/>
              </a:spcBef>
              <a:spcAft>
                <a:spcPts val="0"/>
              </a:spcAft>
              <a:buClr>
                <a:srgbClr val="000000"/>
              </a:buClr>
              <a:buSzPts val="2400"/>
              <a:buFont typeface="Arial"/>
              <a:buNone/>
            </a:pPr>
            <a:r>
              <a:rPr b="1" i="0" lang="en-US" sz="2400" u="none" cap="none" strike="noStrike">
                <a:solidFill>
                  <a:srgbClr val="0000FF"/>
                </a:solidFill>
                <a:latin typeface="Arial"/>
                <a:ea typeface="Arial"/>
                <a:cs typeface="Arial"/>
                <a:sym typeface="Arial"/>
              </a:rPr>
              <a:t>5. Handle Outliers</a:t>
            </a:r>
            <a:endParaRPr b="1" i="0" sz="2400" u="none" cap="none" strike="noStrike">
              <a:solidFill>
                <a:srgbClr val="0000FF"/>
              </a:solidFill>
              <a:latin typeface="Arial"/>
              <a:ea typeface="Arial"/>
              <a:cs typeface="Arial"/>
              <a:sym typeface="Arial"/>
            </a:endParaRPr>
          </a:p>
        </p:txBody>
      </p:sp>
      <p:sp>
        <p:nvSpPr>
          <p:cNvPr id="522" name="Google Shape;522;g12aca04e443_1_160"/>
          <p:cNvSpPr txBox="1"/>
          <p:nvPr/>
        </p:nvSpPr>
        <p:spPr>
          <a:xfrm>
            <a:off x="6520325" y="868375"/>
            <a:ext cx="5189400" cy="374700"/>
          </a:xfrm>
          <a:prstGeom prst="rect">
            <a:avLst/>
          </a:prstGeom>
          <a:noFill/>
          <a:ln>
            <a:noFill/>
          </a:ln>
        </p:spPr>
        <p:txBody>
          <a:bodyPr anchorCtr="0" anchor="t" bIns="91425" lIns="91425" spcFirstLastPara="1" rIns="91425" wrap="square" tIns="91425">
            <a:spAutoFit/>
          </a:bodyPr>
          <a:lstStyle/>
          <a:p>
            <a:pPr indent="0" lvl="0" marL="0" marR="0" rtl="0" algn="l">
              <a:lnSpc>
                <a:spcPct val="95000"/>
              </a:lnSpc>
              <a:spcBef>
                <a:spcPts val="0"/>
              </a:spcBef>
              <a:spcAft>
                <a:spcPts val="0"/>
              </a:spcAft>
              <a:buClr>
                <a:srgbClr val="000000"/>
              </a:buClr>
              <a:buSzPts val="1300"/>
              <a:buFont typeface="Arial"/>
              <a:buNone/>
            </a:pPr>
            <a:r>
              <a:rPr b="1" i="0" lang="en-US" sz="1300" u="none" cap="none" strike="noStrike">
                <a:solidFill>
                  <a:schemeClr val="dk1"/>
                </a:solidFill>
                <a:latin typeface="Dosis"/>
                <a:ea typeface="Dosis"/>
                <a:cs typeface="Dosis"/>
                <a:sym typeface="Dosis"/>
              </a:rPr>
              <a:t>Setelah dilakukan Handle Outliers menggunakan pendekatan Z-score</a:t>
            </a:r>
            <a:endParaRPr b="1" i="0" sz="1300" u="none" cap="none" strike="noStrike">
              <a:solidFill>
                <a:srgbClr val="000000"/>
              </a:solidFill>
              <a:latin typeface="Arial"/>
              <a:ea typeface="Arial"/>
              <a:cs typeface="Arial"/>
              <a:sym typeface="Arial"/>
            </a:endParaRPr>
          </a:p>
        </p:txBody>
      </p:sp>
      <p:pic>
        <p:nvPicPr>
          <p:cNvPr id="523" name="Google Shape;523;g12aca04e443_1_160"/>
          <p:cNvPicPr preferRelativeResize="0"/>
          <p:nvPr/>
        </p:nvPicPr>
        <p:blipFill rotWithShape="1">
          <a:blip r:embed="rId5">
            <a:alphaModFix/>
          </a:blip>
          <a:srcRect b="0" l="0" r="0" t="0"/>
          <a:stretch/>
        </p:blipFill>
        <p:spPr>
          <a:xfrm>
            <a:off x="7013672" y="4877925"/>
            <a:ext cx="4315053" cy="1173900"/>
          </a:xfrm>
          <a:prstGeom prst="rect">
            <a:avLst/>
          </a:prstGeom>
          <a:noFill/>
          <a:ln>
            <a:noFill/>
          </a:ln>
        </p:spPr>
      </p:pic>
      <p:sp>
        <p:nvSpPr>
          <p:cNvPr id="524" name="Google Shape;524;g12aca04e443_1_160"/>
          <p:cNvSpPr txBox="1"/>
          <p:nvPr/>
        </p:nvSpPr>
        <p:spPr>
          <a:xfrm>
            <a:off x="6451775" y="6035650"/>
            <a:ext cx="5629200" cy="594000"/>
          </a:xfrm>
          <a:prstGeom prst="rect">
            <a:avLst/>
          </a:prstGeom>
          <a:noFill/>
          <a:ln>
            <a:noFill/>
          </a:ln>
        </p:spPr>
        <p:txBody>
          <a:bodyPr anchorCtr="0" anchor="t" bIns="91425" lIns="91425" spcFirstLastPara="1" rIns="91425" wrap="square" tIns="91425">
            <a:spAutoFit/>
          </a:bodyPr>
          <a:lstStyle/>
          <a:p>
            <a:pPr indent="0" lvl="0" marL="0" marR="0" rtl="0" algn="ctr">
              <a:lnSpc>
                <a:spcPct val="95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Jumlah data setelah difilter: 525,058 baris data. Data berkurang 8,602 (1.61% dari jumlah sebelumnya)</a:t>
            </a:r>
            <a:endParaRPr b="0" i="0" sz="1400" u="none" cap="none" strike="noStrike">
              <a:solidFill>
                <a:srgbClr val="000000"/>
              </a:solidFill>
              <a:latin typeface="Arial"/>
              <a:ea typeface="Arial"/>
              <a:cs typeface="Arial"/>
              <a:sym typeface="Arial"/>
            </a:endParaRPr>
          </a:p>
        </p:txBody>
      </p:sp>
      <p:pic>
        <p:nvPicPr>
          <p:cNvPr id="525" name="Google Shape;525;g12aca04e443_1_160"/>
          <p:cNvPicPr preferRelativeResize="0"/>
          <p:nvPr/>
        </p:nvPicPr>
        <p:blipFill rotWithShape="1">
          <a:blip r:embed="rId6">
            <a:alphaModFix/>
          </a:blip>
          <a:srcRect b="0" l="0" r="0" t="0"/>
          <a:stretch/>
        </p:blipFill>
        <p:spPr>
          <a:xfrm>
            <a:off x="6333440" y="1296175"/>
            <a:ext cx="5140785" cy="342935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g12aca04e443_1_185"/>
          <p:cNvSpPr txBox="1"/>
          <p:nvPr/>
        </p:nvSpPr>
        <p:spPr>
          <a:xfrm>
            <a:off x="4324350" y="5395825"/>
            <a:ext cx="4572000" cy="374700"/>
          </a:xfrm>
          <a:prstGeom prst="rect">
            <a:avLst/>
          </a:prstGeom>
          <a:noFill/>
          <a:ln>
            <a:noFill/>
          </a:ln>
        </p:spPr>
        <p:txBody>
          <a:bodyPr anchorCtr="0" anchor="t" bIns="91425" lIns="91425" spcFirstLastPara="1" rIns="91425" wrap="square" tIns="91425">
            <a:spAutoFit/>
          </a:bodyPr>
          <a:lstStyle/>
          <a:p>
            <a:pPr indent="0" lvl="0" marL="0" marR="0" rtl="0" algn="l">
              <a:lnSpc>
                <a:spcPct val="95000"/>
              </a:lnSpc>
              <a:spcBef>
                <a:spcPts val="0"/>
              </a:spcBef>
              <a:spcAft>
                <a:spcPts val="0"/>
              </a:spcAft>
              <a:buClr>
                <a:srgbClr val="000000"/>
              </a:buClr>
              <a:buSzPts val="1300"/>
              <a:buFont typeface="Arial"/>
              <a:buNone/>
            </a:pPr>
            <a:r>
              <a:rPr b="0" i="0" lang="en-US" sz="1300" u="none" cap="none" strike="noStrike">
                <a:solidFill>
                  <a:schemeClr val="dk1"/>
                </a:solidFill>
                <a:latin typeface="Dosis"/>
                <a:ea typeface="Dosis"/>
                <a:cs typeface="Dosis"/>
                <a:sym typeface="Dosis"/>
              </a:rPr>
              <a:t>Penjelasan KDEPlot terkait sebaran data setelah Handling Outliers</a:t>
            </a:r>
            <a:endParaRPr b="0" i="0" sz="1300" u="none" cap="none" strike="noStrike">
              <a:solidFill>
                <a:schemeClr val="dk1"/>
              </a:solidFill>
              <a:latin typeface="Dosis"/>
              <a:ea typeface="Dosis"/>
              <a:cs typeface="Dosis"/>
              <a:sym typeface="Dosis"/>
            </a:endParaRPr>
          </a:p>
        </p:txBody>
      </p:sp>
      <p:sp>
        <p:nvSpPr>
          <p:cNvPr id="532" name="Google Shape;532;g12aca04e443_1_185"/>
          <p:cNvSpPr txBox="1"/>
          <p:nvPr/>
        </p:nvSpPr>
        <p:spPr>
          <a:xfrm>
            <a:off x="3474675" y="961138"/>
            <a:ext cx="5189400" cy="594000"/>
          </a:xfrm>
          <a:prstGeom prst="rect">
            <a:avLst/>
          </a:prstGeom>
          <a:noFill/>
          <a:ln>
            <a:noFill/>
          </a:ln>
        </p:spPr>
        <p:txBody>
          <a:bodyPr anchorCtr="0" anchor="t" bIns="91425" lIns="91425" spcFirstLastPara="1" rIns="91425" wrap="square" tIns="91425">
            <a:spAutoFit/>
          </a:bodyPr>
          <a:lstStyle/>
          <a:p>
            <a:pPr indent="0" lvl="0" marL="0" marR="0" rtl="0" algn="ctr">
              <a:lnSpc>
                <a:spcPct val="95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Setelah dilakukan Handle Outliers menggunakan pendekatan Z-score</a:t>
            </a:r>
            <a:endParaRPr b="1" i="0" sz="1400" u="none" cap="none" strike="noStrike">
              <a:solidFill>
                <a:srgbClr val="000000"/>
              </a:solidFill>
              <a:latin typeface="Arial"/>
              <a:ea typeface="Arial"/>
              <a:cs typeface="Arial"/>
              <a:sym typeface="Arial"/>
            </a:endParaRPr>
          </a:p>
        </p:txBody>
      </p:sp>
      <p:sp>
        <p:nvSpPr>
          <p:cNvPr id="533" name="Google Shape;533;g12aca04e443_1_185"/>
          <p:cNvSpPr txBox="1"/>
          <p:nvPr/>
        </p:nvSpPr>
        <p:spPr>
          <a:xfrm>
            <a:off x="4842400" y="217225"/>
            <a:ext cx="4958700" cy="506400"/>
          </a:xfrm>
          <a:prstGeom prst="rect">
            <a:avLst/>
          </a:prstGeom>
          <a:noFill/>
          <a:ln>
            <a:noFill/>
          </a:ln>
        </p:spPr>
        <p:txBody>
          <a:bodyPr anchorCtr="0" anchor="t" bIns="91425" lIns="91425" spcFirstLastPara="1" rIns="91425" wrap="square" tIns="91425">
            <a:spAutoFit/>
          </a:bodyPr>
          <a:lstStyle/>
          <a:p>
            <a:pPr indent="0" lvl="0" marL="0" marR="0" rtl="0" algn="l">
              <a:lnSpc>
                <a:spcPct val="95000"/>
              </a:lnSpc>
              <a:spcBef>
                <a:spcPts val="0"/>
              </a:spcBef>
              <a:spcAft>
                <a:spcPts val="0"/>
              </a:spcAft>
              <a:buClr>
                <a:srgbClr val="000000"/>
              </a:buClr>
              <a:buSzPts val="2200"/>
              <a:buFont typeface="Arial"/>
              <a:buNone/>
            </a:pPr>
            <a:r>
              <a:rPr b="1" i="0" lang="en-US" sz="2200" u="none" cap="none" strike="noStrike">
                <a:solidFill>
                  <a:schemeClr val="dk1"/>
                </a:solidFill>
                <a:latin typeface="Dosis"/>
                <a:ea typeface="Dosis"/>
                <a:cs typeface="Dosis"/>
                <a:sym typeface="Dosis"/>
              </a:rPr>
              <a:t>Kolom “odometer” dan “ sellingprice” </a:t>
            </a:r>
            <a:endParaRPr b="0" i="0" sz="2200" u="none" cap="none" strike="noStrike">
              <a:solidFill>
                <a:srgbClr val="000000"/>
              </a:solidFill>
              <a:latin typeface="Arial"/>
              <a:ea typeface="Arial"/>
              <a:cs typeface="Arial"/>
              <a:sym typeface="Arial"/>
            </a:endParaRPr>
          </a:p>
        </p:txBody>
      </p:sp>
      <p:sp>
        <p:nvSpPr>
          <p:cNvPr id="534" name="Google Shape;534;g12aca04e443_1_185"/>
          <p:cNvSpPr txBox="1"/>
          <p:nvPr/>
        </p:nvSpPr>
        <p:spPr>
          <a:xfrm>
            <a:off x="564125" y="127375"/>
            <a:ext cx="6032400" cy="535500"/>
          </a:xfrm>
          <a:prstGeom prst="rect">
            <a:avLst/>
          </a:prstGeom>
          <a:noFill/>
          <a:ln>
            <a:noFill/>
          </a:ln>
        </p:spPr>
        <p:txBody>
          <a:bodyPr anchorCtr="0" anchor="t" bIns="91425" lIns="91425" spcFirstLastPara="1" rIns="91425" wrap="square" tIns="91425">
            <a:spAutoFit/>
          </a:bodyPr>
          <a:lstStyle/>
          <a:p>
            <a:pPr indent="0" lvl="0" marL="0" marR="0" rtl="0" algn="l">
              <a:lnSpc>
                <a:spcPct val="95000"/>
              </a:lnSpc>
              <a:spcBef>
                <a:spcPts val="0"/>
              </a:spcBef>
              <a:spcAft>
                <a:spcPts val="0"/>
              </a:spcAft>
              <a:buClr>
                <a:srgbClr val="000000"/>
              </a:buClr>
              <a:buSzPts val="2400"/>
              <a:buFont typeface="Arial"/>
              <a:buNone/>
            </a:pPr>
            <a:r>
              <a:rPr b="1" i="0" lang="en-US" sz="2400" u="none" cap="none" strike="noStrike">
                <a:solidFill>
                  <a:srgbClr val="0000FF"/>
                </a:solidFill>
                <a:latin typeface="Arial"/>
                <a:ea typeface="Arial"/>
                <a:cs typeface="Arial"/>
                <a:sym typeface="Arial"/>
              </a:rPr>
              <a:t>5. Handle Outliers</a:t>
            </a:r>
            <a:endParaRPr b="1" i="0" sz="2400" u="none" cap="none" strike="noStrike">
              <a:solidFill>
                <a:srgbClr val="0000FF"/>
              </a:solidFill>
              <a:latin typeface="Arial"/>
              <a:ea typeface="Arial"/>
              <a:cs typeface="Arial"/>
              <a:sym typeface="Arial"/>
            </a:endParaRPr>
          </a:p>
        </p:txBody>
      </p:sp>
      <p:pic>
        <p:nvPicPr>
          <p:cNvPr id="535" name="Google Shape;535;g12aca04e443_1_185"/>
          <p:cNvPicPr preferRelativeResize="0"/>
          <p:nvPr/>
        </p:nvPicPr>
        <p:blipFill rotWithShape="1">
          <a:blip r:embed="rId3">
            <a:alphaModFix/>
          </a:blip>
          <a:srcRect b="0" l="0" r="0" t="0"/>
          <a:stretch/>
        </p:blipFill>
        <p:spPr>
          <a:xfrm>
            <a:off x="2875825" y="1792663"/>
            <a:ext cx="6640341" cy="353588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g12aca04e443_1_195"/>
          <p:cNvSpPr txBox="1"/>
          <p:nvPr/>
        </p:nvSpPr>
        <p:spPr>
          <a:xfrm>
            <a:off x="564125" y="127375"/>
            <a:ext cx="6032400" cy="535500"/>
          </a:xfrm>
          <a:prstGeom prst="rect">
            <a:avLst/>
          </a:prstGeom>
          <a:noFill/>
          <a:ln>
            <a:noFill/>
          </a:ln>
        </p:spPr>
        <p:txBody>
          <a:bodyPr anchorCtr="0" anchor="t" bIns="91425" lIns="91425" spcFirstLastPara="1" rIns="91425" wrap="square" tIns="91425">
            <a:spAutoFit/>
          </a:bodyPr>
          <a:lstStyle/>
          <a:p>
            <a:pPr indent="0" lvl="0" marL="0" marR="0" rtl="0" algn="l">
              <a:lnSpc>
                <a:spcPct val="95000"/>
              </a:lnSpc>
              <a:spcBef>
                <a:spcPts val="0"/>
              </a:spcBef>
              <a:spcAft>
                <a:spcPts val="0"/>
              </a:spcAft>
              <a:buClr>
                <a:srgbClr val="000000"/>
              </a:buClr>
              <a:buSzPts val="2400"/>
              <a:buFont typeface="Arial"/>
              <a:buNone/>
            </a:pPr>
            <a:r>
              <a:rPr b="1" i="0" lang="en-US" sz="2400" u="none" cap="none" strike="noStrike">
                <a:solidFill>
                  <a:srgbClr val="0000FF"/>
                </a:solidFill>
                <a:latin typeface="Arial"/>
                <a:ea typeface="Arial"/>
                <a:cs typeface="Arial"/>
                <a:sym typeface="Arial"/>
              </a:rPr>
              <a:t>6. Feature Encoding</a:t>
            </a:r>
            <a:endParaRPr b="1" i="0" sz="2400" u="none" cap="none" strike="noStrike">
              <a:solidFill>
                <a:srgbClr val="0000FF"/>
              </a:solidFill>
              <a:latin typeface="Arial"/>
              <a:ea typeface="Arial"/>
              <a:cs typeface="Arial"/>
              <a:sym typeface="Arial"/>
            </a:endParaRPr>
          </a:p>
        </p:txBody>
      </p:sp>
      <p:sp>
        <p:nvSpPr>
          <p:cNvPr id="542" name="Google Shape;542;g12aca04e443_1_195"/>
          <p:cNvSpPr txBox="1"/>
          <p:nvPr/>
        </p:nvSpPr>
        <p:spPr>
          <a:xfrm>
            <a:off x="3616650" y="788750"/>
            <a:ext cx="4958700" cy="506400"/>
          </a:xfrm>
          <a:prstGeom prst="rect">
            <a:avLst/>
          </a:prstGeom>
          <a:noFill/>
          <a:ln>
            <a:noFill/>
          </a:ln>
        </p:spPr>
        <p:txBody>
          <a:bodyPr anchorCtr="0" anchor="t" bIns="91425" lIns="91425" spcFirstLastPara="1" rIns="91425" wrap="square" tIns="91425">
            <a:spAutoFit/>
          </a:bodyPr>
          <a:lstStyle/>
          <a:p>
            <a:pPr indent="0" lvl="0" marL="0" marR="0" rtl="0" algn="l">
              <a:lnSpc>
                <a:spcPct val="95000"/>
              </a:lnSpc>
              <a:spcBef>
                <a:spcPts val="0"/>
              </a:spcBef>
              <a:spcAft>
                <a:spcPts val="0"/>
              </a:spcAft>
              <a:buClr>
                <a:srgbClr val="000000"/>
              </a:buClr>
              <a:buSzPts val="2200"/>
              <a:buFont typeface="Arial"/>
              <a:buNone/>
            </a:pPr>
            <a:r>
              <a:rPr b="1" i="0" lang="en-US" sz="2200" u="none" cap="none" strike="noStrike">
                <a:solidFill>
                  <a:schemeClr val="dk1"/>
                </a:solidFill>
                <a:latin typeface="Dosis"/>
                <a:ea typeface="Dosis"/>
                <a:cs typeface="Dosis"/>
                <a:sym typeface="Dosis"/>
              </a:rPr>
              <a:t>Label encoding : Kolom transmission</a:t>
            </a:r>
            <a:endParaRPr b="1" i="0" sz="2200" u="none" cap="none" strike="noStrike">
              <a:solidFill>
                <a:schemeClr val="dk1"/>
              </a:solidFill>
              <a:latin typeface="Dosis"/>
              <a:ea typeface="Dosis"/>
              <a:cs typeface="Dosis"/>
              <a:sym typeface="Dosis"/>
            </a:endParaRPr>
          </a:p>
        </p:txBody>
      </p:sp>
      <p:pic>
        <p:nvPicPr>
          <p:cNvPr id="543" name="Google Shape;543;g12aca04e443_1_195"/>
          <p:cNvPicPr preferRelativeResize="0"/>
          <p:nvPr/>
        </p:nvPicPr>
        <p:blipFill rotWithShape="1">
          <a:blip r:embed="rId3">
            <a:alphaModFix/>
          </a:blip>
          <a:srcRect b="0" l="0" r="0" t="0"/>
          <a:stretch/>
        </p:blipFill>
        <p:spPr>
          <a:xfrm>
            <a:off x="2509850" y="1590425"/>
            <a:ext cx="7324725" cy="22288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g12cd11ba3ff_3_29"/>
          <p:cNvSpPr txBox="1"/>
          <p:nvPr/>
        </p:nvSpPr>
        <p:spPr>
          <a:xfrm>
            <a:off x="564125" y="127375"/>
            <a:ext cx="6032400" cy="535500"/>
          </a:xfrm>
          <a:prstGeom prst="rect">
            <a:avLst/>
          </a:prstGeom>
          <a:noFill/>
          <a:ln>
            <a:noFill/>
          </a:ln>
        </p:spPr>
        <p:txBody>
          <a:bodyPr anchorCtr="0" anchor="t" bIns="91425" lIns="91425" spcFirstLastPara="1" rIns="91425" wrap="square" tIns="91425">
            <a:spAutoFit/>
          </a:bodyPr>
          <a:lstStyle/>
          <a:p>
            <a:pPr indent="0" lvl="0" marL="0" marR="0" rtl="0" algn="l">
              <a:lnSpc>
                <a:spcPct val="95000"/>
              </a:lnSpc>
              <a:spcBef>
                <a:spcPts val="0"/>
              </a:spcBef>
              <a:spcAft>
                <a:spcPts val="0"/>
              </a:spcAft>
              <a:buClr>
                <a:srgbClr val="000000"/>
              </a:buClr>
              <a:buSzPts val="2400"/>
              <a:buFont typeface="Arial"/>
              <a:buNone/>
            </a:pPr>
            <a:r>
              <a:rPr b="1" i="0" lang="en-US" sz="2400" u="none" cap="none" strike="noStrike">
                <a:solidFill>
                  <a:srgbClr val="0000FF"/>
                </a:solidFill>
                <a:latin typeface="Arial"/>
                <a:ea typeface="Arial"/>
                <a:cs typeface="Arial"/>
                <a:sym typeface="Arial"/>
              </a:rPr>
              <a:t>6. Feature Encoding</a:t>
            </a:r>
            <a:endParaRPr b="1" i="0" sz="2400" u="none" cap="none" strike="noStrike">
              <a:solidFill>
                <a:srgbClr val="0000FF"/>
              </a:solidFill>
              <a:latin typeface="Arial"/>
              <a:ea typeface="Arial"/>
              <a:cs typeface="Arial"/>
              <a:sym typeface="Arial"/>
            </a:endParaRPr>
          </a:p>
        </p:txBody>
      </p:sp>
      <p:sp>
        <p:nvSpPr>
          <p:cNvPr id="550" name="Google Shape;550;g12cd11ba3ff_3_29"/>
          <p:cNvSpPr txBox="1"/>
          <p:nvPr/>
        </p:nvSpPr>
        <p:spPr>
          <a:xfrm>
            <a:off x="3616650" y="788750"/>
            <a:ext cx="4958700" cy="1149900"/>
          </a:xfrm>
          <a:prstGeom prst="rect">
            <a:avLst/>
          </a:prstGeom>
          <a:noFill/>
          <a:ln>
            <a:noFill/>
          </a:ln>
        </p:spPr>
        <p:txBody>
          <a:bodyPr anchorCtr="0" anchor="t" bIns="91425" lIns="91425" spcFirstLastPara="1" rIns="91425" wrap="square" tIns="91425">
            <a:spAutoFit/>
          </a:bodyPr>
          <a:lstStyle/>
          <a:p>
            <a:pPr indent="0" lvl="0" marL="0" marR="0" rtl="0" algn="ctr">
              <a:lnSpc>
                <a:spcPct val="95000"/>
              </a:lnSpc>
              <a:spcBef>
                <a:spcPts val="0"/>
              </a:spcBef>
              <a:spcAft>
                <a:spcPts val="0"/>
              </a:spcAft>
              <a:buClr>
                <a:srgbClr val="000000"/>
              </a:buClr>
              <a:buSzPts val="2200"/>
              <a:buFont typeface="Arial"/>
              <a:buNone/>
            </a:pPr>
            <a:r>
              <a:rPr b="1" i="0" lang="en-US" sz="2200" u="none" cap="none" strike="noStrike">
                <a:solidFill>
                  <a:schemeClr val="dk1"/>
                </a:solidFill>
                <a:latin typeface="Dosis"/>
                <a:ea typeface="Dosis"/>
                <a:cs typeface="Dosis"/>
                <a:sym typeface="Dosis"/>
              </a:rPr>
              <a:t>OHE:  'color_new', 'interior_new', 'make_new', 'body_new', state</a:t>
            </a:r>
            <a:endParaRPr b="1" i="0" sz="2200" u="none" cap="none" strike="noStrike">
              <a:solidFill>
                <a:schemeClr val="dk1"/>
              </a:solidFill>
              <a:latin typeface="Dosis"/>
              <a:ea typeface="Dosis"/>
              <a:cs typeface="Dosis"/>
              <a:sym typeface="Dosis"/>
            </a:endParaRPr>
          </a:p>
          <a:p>
            <a:pPr indent="0" lvl="0" marL="0" marR="0" rtl="0" algn="l">
              <a:lnSpc>
                <a:spcPct val="95000"/>
              </a:lnSpc>
              <a:spcBef>
                <a:spcPts val="0"/>
              </a:spcBef>
              <a:spcAft>
                <a:spcPts val="0"/>
              </a:spcAft>
              <a:buClr>
                <a:srgbClr val="000000"/>
              </a:buClr>
              <a:buSzPts val="2200"/>
              <a:buFont typeface="Arial"/>
              <a:buNone/>
            </a:pPr>
            <a:r>
              <a:t/>
            </a:r>
            <a:endParaRPr b="1" i="0" sz="2200" u="none" cap="none" strike="noStrike">
              <a:solidFill>
                <a:schemeClr val="dk1"/>
              </a:solidFill>
              <a:latin typeface="Dosis"/>
              <a:ea typeface="Dosis"/>
              <a:cs typeface="Dosis"/>
              <a:sym typeface="Dosis"/>
            </a:endParaRPr>
          </a:p>
        </p:txBody>
      </p:sp>
      <p:pic>
        <p:nvPicPr>
          <p:cNvPr id="551" name="Google Shape;551;g12cd11ba3ff_3_29"/>
          <p:cNvPicPr preferRelativeResize="0"/>
          <p:nvPr/>
        </p:nvPicPr>
        <p:blipFill rotWithShape="1">
          <a:blip r:embed="rId3">
            <a:alphaModFix/>
          </a:blip>
          <a:srcRect b="0" l="0" r="0" t="0"/>
          <a:stretch/>
        </p:blipFill>
        <p:spPr>
          <a:xfrm>
            <a:off x="1924050" y="2064525"/>
            <a:ext cx="8791575" cy="1800225"/>
          </a:xfrm>
          <a:prstGeom prst="rect">
            <a:avLst/>
          </a:prstGeom>
          <a:noFill/>
          <a:ln>
            <a:noFill/>
          </a:ln>
        </p:spPr>
      </p:pic>
      <p:sp>
        <p:nvSpPr>
          <p:cNvPr id="552" name="Google Shape;552;g12cd11ba3ff_3_29"/>
          <p:cNvSpPr txBox="1"/>
          <p:nvPr/>
        </p:nvSpPr>
        <p:spPr>
          <a:xfrm>
            <a:off x="3226150" y="3990625"/>
            <a:ext cx="4958700" cy="1149900"/>
          </a:xfrm>
          <a:prstGeom prst="rect">
            <a:avLst/>
          </a:prstGeom>
          <a:noFill/>
          <a:ln>
            <a:noFill/>
          </a:ln>
        </p:spPr>
        <p:txBody>
          <a:bodyPr anchorCtr="0" anchor="t" bIns="91425" lIns="91425" spcFirstLastPara="1" rIns="91425" wrap="square" tIns="91425">
            <a:spAutoFit/>
          </a:bodyPr>
          <a:lstStyle/>
          <a:p>
            <a:pPr indent="0" lvl="0" marL="0" marR="0" rtl="0" algn="ctr">
              <a:lnSpc>
                <a:spcPct val="95000"/>
              </a:lnSpc>
              <a:spcBef>
                <a:spcPts val="0"/>
              </a:spcBef>
              <a:spcAft>
                <a:spcPts val="0"/>
              </a:spcAft>
              <a:buClr>
                <a:srgbClr val="000000"/>
              </a:buClr>
              <a:buSzPts val="2200"/>
              <a:buFont typeface="Arial"/>
              <a:buNone/>
            </a:pPr>
            <a:r>
              <a:rPr b="1" i="0" lang="en-US" sz="2200" u="none" cap="none" strike="noStrike">
                <a:solidFill>
                  <a:schemeClr val="dk1"/>
                </a:solidFill>
                <a:latin typeface="Dosis"/>
                <a:ea typeface="Dosis"/>
                <a:cs typeface="Dosis"/>
                <a:sym typeface="Dosis"/>
              </a:rPr>
              <a:t>Drop_first untuk menghindari multicollinearity</a:t>
            </a:r>
            <a:endParaRPr b="1" i="0" sz="2200" u="none" cap="none" strike="noStrike">
              <a:solidFill>
                <a:schemeClr val="dk1"/>
              </a:solidFill>
              <a:latin typeface="Dosis"/>
              <a:ea typeface="Dosis"/>
              <a:cs typeface="Dosis"/>
              <a:sym typeface="Dosis"/>
            </a:endParaRPr>
          </a:p>
          <a:p>
            <a:pPr indent="0" lvl="0" marL="0" marR="0" rtl="0" algn="l">
              <a:lnSpc>
                <a:spcPct val="95000"/>
              </a:lnSpc>
              <a:spcBef>
                <a:spcPts val="0"/>
              </a:spcBef>
              <a:spcAft>
                <a:spcPts val="0"/>
              </a:spcAft>
              <a:buClr>
                <a:srgbClr val="000000"/>
              </a:buClr>
              <a:buSzPts val="2200"/>
              <a:buFont typeface="Arial"/>
              <a:buNone/>
            </a:pPr>
            <a:r>
              <a:t/>
            </a:r>
            <a:endParaRPr b="1" i="0" sz="2200" u="none" cap="none" strike="noStrike">
              <a:solidFill>
                <a:schemeClr val="dk1"/>
              </a:solidFill>
              <a:latin typeface="Dosis"/>
              <a:ea typeface="Dosis"/>
              <a:cs typeface="Dosis"/>
              <a:sym typeface="Dosis"/>
            </a:endParaRPr>
          </a:p>
        </p:txBody>
      </p:sp>
      <p:pic>
        <p:nvPicPr>
          <p:cNvPr id="553" name="Google Shape;553;g12cd11ba3ff_3_29"/>
          <p:cNvPicPr preferRelativeResize="0"/>
          <p:nvPr/>
        </p:nvPicPr>
        <p:blipFill rotWithShape="1">
          <a:blip r:embed="rId4">
            <a:alphaModFix/>
          </a:blip>
          <a:srcRect b="0" l="0" r="0" t="0"/>
          <a:stretch/>
        </p:blipFill>
        <p:spPr>
          <a:xfrm>
            <a:off x="4752975" y="5520050"/>
            <a:ext cx="2286000" cy="962025"/>
          </a:xfrm>
          <a:prstGeom prst="rect">
            <a:avLst/>
          </a:prstGeom>
          <a:noFill/>
          <a:ln>
            <a:noFill/>
          </a:ln>
        </p:spPr>
      </p:pic>
      <p:sp>
        <p:nvSpPr>
          <p:cNvPr id="554" name="Google Shape;554;g12cd11ba3ff_3_29"/>
          <p:cNvSpPr txBox="1"/>
          <p:nvPr/>
        </p:nvSpPr>
        <p:spPr>
          <a:xfrm>
            <a:off x="1249925" y="5654075"/>
            <a:ext cx="4958700" cy="828000"/>
          </a:xfrm>
          <a:prstGeom prst="rect">
            <a:avLst/>
          </a:prstGeom>
          <a:noFill/>
          <a:ln>
            <a:noFill/>
          </a:ln>
        </p:spPr>
        <p:txBody>
          <a:bodyPr anchorCtr="0" anchor="t" bIns="91425" lIns="91425" spcFirstLastPara="1" rIns="91425" wrap="square" tIns="91425">
            <a:spAutoFit/>
          </a:bodyPr>
          <a:lstStyle/>
          <a:p>
            <a:pPr indent="0" lvl="0" marL="0" marR="0" rtl="0" algn="ctr">
              <a:lnSpc>
                <a:spcPct val="95000"/>
              </a:lnSpc>
              <a:spcBef>
                <a:spcPts val="0"/>
              </a:spcBef>
              <a:spcAft>
                <a:spcPts val="0"/>
              </a:spcAft>
              <a:buClr>
                <a:srgbClr val="000000"/>
              </a:buClr>
              <a:buSzPts val="2200"/>
              <a:buFont typeface="Arial"/>
              <a:buNone/>
            </a:pPr>
            <a:r>
              <a:rPr b="1" i="0" lang="en-US" sz="2200" u="none" cap="none" strike="noStrike">
                <a:solidFill>
                  <a:schemeClr val="dk1"/>
                </a:solidFill>
                <a:latin typeface="Dosis"/>
                <a:ea typeface="Dosis"/>
                <a:cs typeface="Dosis"/>
                <a:sym typeface="Dosis"/>
              </a:rPr>
              <a:t>After OHE</a:t>
            </a:r>
            <a:endParaRPr b="1" i="0" sz="2200" u="none" cap="none" strike="noStrike">
              <a:solidFill>
                <a:schemeClr val="dk1"/>
              </a:solidFill>
              <a:latin typeface="Dosis"/>
              <a:ea typeface="Dosis"/>
              <a:cs typeface="Dosis"/>
              <a:sym typeface="Dosis"/>
            </a:endParaRPr>
          </a:p>
          <a:p>
            <a:pPr indent="0" lvl="0" marL="0" marR="0" rtl="0" algn="l">
              <a:lnSpc>
                <a:spcPct val="95000"/>
              </a:lnSpc>
              <a:spcBef>
                <a:spcPts val="0"/>
              </a:spcBef>
              <a:spcAft>
                <a:spcPts val="0"/>
              </a:spcAft>
              <a:buClr>
                <a:srgbClr val="000000"/>
              </a:buClr>
              <a:buSzPts val="2200"/>
              <a:buFont typeface="Arial"/>
              <a:buNone/>
            </a:pPr>
            <a:r>
              <a:t/>
            </a:r>
            <a:endParaRPr b="1" i="0" sz="2200" u="none" cap="none" strike="noStrike">
              <a:solidFill>
                <a:schemeClr val="dk1"/>
              </a:solidFill>
              <a:latin typeface="Dosis"/>
              <a:ea typeface="Dosis"/>
              <a:cs typeface="Dosis"/>
              <a:sym typeface="Dosi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g12aca04e443_1_246"/>
          <p:cNvSpPr txBox="1"/>
          <p:nvPr>
            <p:ph idx="1" type="body"/>
          </p:nvPr>
        </p:nvSpPr>
        <p:spPr>
          <a:xfrm>
            <a:off x="697150" y="5137526"/>
            <a:ext cx="11360700" cy="1531800"/>
          </a:xfrm>
          <a:prstGeom prst="rect">
            <a:avLst/>
          </a:prstGeom>
          <a:noFill/>
          <a:ln>
            <a:noFill/>
          </a:ln>
        </p:spPr>
        <p:txBody>
          <a:bodyPr anchorCtr="0" anchor="t" bIns="121900" lIns="121900" spcFirstLastPara="1" rIns="121900" wrap="square" tIns="121900">
            <a:normAutofit/>
          </a:bodyPr>
          <a:lstStyle/>
          <a:p>
            <a:pPr indent="0" lvl="0" marL="0" rtl="0" algn="l">
              <a:lnSpc>
                <a:spcPct val="115000"/>
              </a:lnSpc>
              <a:spcBef>
                <a:spcPts val="0"/>
              </a:spcBef>
              <a:spcAft>
                <a:spcPts val="0"/>
              </a:spcAft>
              <a:buSzPts val="1900"/>
              <a:buNone/>
            </a:pPr>
            <a:r>
              <a:rPr b="1" lang="en-US" sz="1800">
                <a:latin typeface="Arial"/>
                <a:ea typeface="Arial"/>
                <a:cs typeface="Arial"/>
                <a:sym typeface="Arial"/>
              </a:rPr>
              <a:t>Pertanyaan Tim:</a:t>
            </a:r>
            <a:endParaRPr sz="1800">
              <a:latin typeface="Arial"/>
              <a:ea typeface="Arial"/>
              <a:cs typeface="Arial"/>
              <a:sym typeface="Arial"/>
            </a:endParaRPr>
          </a:p>
          <a:p>
            <a:pPr indent="0" lvl="0" marL="0" rtl="0" algn="l">
              <a:lnSpc>
                <a:spcPct val="115000"/>
              </a:lnSpc>
              <a:spcBef>
                <a:spcPts val="0"/>
              </a:spcBef>
              <a:spcAft>
                <a:spcPts val="0"/>
              </a:spcAft>
              <a:buSzPts val="1900"/>
              <a:buNone/>
            </a:pPr>
            <a:r>
              <a:rPr b="1" i="1" lang="en-US" sz="1800">
                <a:solidFill>
                  <a:srgbClr val="FF0000"/>
                </a:solidFill>
                <a:latin typeface="Arial"/>
                <a:ea typeface="Arial"/>
                <a:cs typeface="Arial"/>
                <a:sym typeface="Arial"/>
              </a:rPr>
              <a:t>year dan odometer redundan karena corr 0.77. Ini tetap dipakai keduanya? atau salah satu yg corr paling tinggi dengan sellingprice (mungkin dipake dulu saja)</a:t>
            </a:r>
            <a:endParaRPr b="1" i="1" sz="1800">
              <a:solidFill>
                <a:srgbClr val="FF0000"/>
              </a:solidFill>
              <a:latin typeface="Arial"/>
              <a:ea typeface="Arial"/>
              <a:cs typeface="Arial"/>
              <a:sym typeface="Arial"/>
            </a:endParaRPr>
          </a:p>
        </p:txBody>
      </p:sp>
      <p:sp>
        <p:nvSpPr>
          <p:cNvPr id="561" name="Google Shape;561;g12aca04e443_1_246"/>
          <p:cNvSpPr txBox="1"/>
          <p:nvPr>
            <p:ph idx="1" type="body"/>
          </p:nvPr>
        </p:nvSpPr>
        <p:spPr>
          <a:xfrm>
            <a:off x="831300" y="879375"/>
            <a:ext cx="9738900" cy="41784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SzPts val="1900"/>
              <a:buNone/>
            </a:pPr>
            <a:r>
              <a:rPr b="1" lang="en-US" sz="1800">
                <a:latin typeface="Arial"/>
                <a:ea typeface="Arial"/>
                <a:cs typeface="Arial"/>
                <a:sym typeface="Arial"/>
              </a:rPr>
              <a:t>Berikut adalah feature yang digunakan:</a:t>
            </a:r>
            <a:endParaRPr b="1"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US" sz="1800">
                <a:latin typeface="Arial"/>
                <a:ea typeface="Arial"/>
                <a:cs typeface="Arial"/>
                <a:sym typeface="Arial"/>
              </a:rPr>
              <a:t>Feature numerik: year, condition dan odometer</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US" sz="1800">
                <a:latin typeface="Arial"/>
                <a:ea typeface="Arial"/>
                <a:cs typeface="Arial"/>
                <a:sym typeface="Arial"/>
              </a:rPr>
              <a:t>Feature kategorik: make, body, transmission, color, interior, state.</a:t>
            </a:r>
            <a:endParaRPr sz="1800">
              <a:latin typeface="Arial"/>
              <a:ea typeface="Arial"/>
              <a:cs typeface="Arial"/>
              <a:sym typeface="Arial"/>
            </a:endParaRPr>
          </a:p>
          <a:p>
            <a:pPr indent="0" lvl="0" marL="0" rtl="0" algn="l">
              <a:lnSpc>
                <a:spcPct val="115000"/>
              </a:lnSpc>
              <a:spcBef>
                <a:spcPts val="0"/>
              </a:spcBef>
              <a:spcAft>
                <a:spcPts val="0"/>
              </a:spcAft>
              <a:buSzPts val="1900"/>
              <a:buNone/>
            </a:pPr>
            <a:r>
              <a:t/>
            </a:r>
            <a:endParaRPr sz="1800">
              <a:latin typeface="Arial"/>
              <a:ea typeface="Arial"/>
              <a:cs typeface="Arial"/>
              <a:sym typeface="Arial"/>
            </a:endParaRPr>
          </a:p>
          <a:p>
            <a:pPr indent="0" lvl="0" marL="0" rtl="0" algn="l">
              <a:lnSpc>
                <a:spcPct val="115000"/>
              </a:lnSpc>
              <a:spcBef>
                <a:spcPts val="0"/>
              </a:spcBef>
              <a:spcAft>
                <a:spcPts val="0"/>
              </a:spcAft>
              <a:buSzPts val="1900"/>
              <a:buNone/>
            </a:pPr>
            <a:r>
              <a:rPr b="1" lang="en-US" sz="1800">
                <a:latin typeface="Arial"/>
                <a:ea typeface="Arial"/>
                <a:cs typeface="Arial"/>
                <a:sym typeface="Arial"/>
              </a:rPr>
              <a:t>Target</a:t>
            </a:r>
            <a:r>
              <a:rPr lang="en-US" sz="1800">
                <a:latin typeface="Arial"/>
                <a:ea typeface="Arial"/>
                <a:cs typeface="Arial"/>
                <a:sym typeface="Arial"/>
              </a:rPr>
              <a:t>: kolom selling price</a:t>
            </a:r>
            <a:endParaRPr sz="1800">
              <a:latin typeface="Arial"/>
              <a:ea typeface="Arial"/>
              <a:cs typeface="Arial"/>
              <a:sym typeface="Arial"/>
            </a:endParaRPr>
          </a:p>
          <a:p>
            <a:pPr indent="0" lvl="0" marL="0" rtl="0" algn="l">
              <a:lnSpc>
                <a:spcPct val="115000"/>
              </a:lnSpc>
              <a:spcBef>
                <a:spcPts val="0"/>
              </a:spcBef>
              <a:spcAft>
                <a:spcPts val="0"/>
              </a:spcAft>
              <a:buSzPts val="1900"/>
              <a:buNone/>
            </a:pPr>
            <a:r>
              <a:t/>
            </a:r>
            <a:endParaRPr sz="1800">
              <a:latin typeface="Arial"/>
              <a:ea typeface="Arial"/>
              <a:cs typeface="Arial"/>
              <a:sym typeface="Arial"/>
            </a:endParaRPr>
          </a:p>
          <a:p>
            <a:pPr indent="0" lvl="0" marL="0" rtl="0" algn="l">
              <a:lnSpc>
                <a:spcPct val="115000"/>
              </a:lnSpc>
              <a:spcBef>
                <a:spcPts val="0"/>
              </a:spcBef>
              <a:spcAft>
                <a:spcPts val="0"/>
              </a:spcAft>
              <a:buSzPts val="1900"/>
              <a:buNone/>
            </a:pPr>
            <a:r>
              <a:rPr lang="en-US" sz="1800">
                <a:latin typeface="Arial"/>
                <a:ea typeface="Arial"/>
                <a:cs typeface="Arial"/>
                <a:sym typeface="Arial"/>
              </a:rPr>
              <a:t>Feature yang di-drop:</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US" sz="1800">
                <a:latin typeface="Arial"/>
                <a:ea typeface="Arial"/>
                <a:cs typeface="Arial"/>
                <a:sym typeface="Arial"/>
              </a:rPr>
              <a:t>Feature numerik: mmr.</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US" sz="1800">
                <a:latin typeface="Arial"/>
                <a:ea typeface="Arial"/>
                <a:cs typeface="Arial"/>
                <a:sym typeface="Arial"/>
              </a:rPr>
              <a:t>Feature kategorik: model, trim, vin dan seller.</a:t>
            </a:r>
            <a:endParaRPr b="1" sz="1800">
              <a:latin typeface="Arial"/>
              <a:ea typeface="Arial"/>
              <a:cs typeface="Arial"/>
              <a:sym typeface="Arial"/>
            </a:endParaRPr>
          </a:p>
        </p:txBody>
      </p:sp>
      <p:sp>
        <p:nvSpPr>
          <p:cNvPr id="562" name="Google Shape;562;g12aca04e443_1_246"/>
          <p:cNvSpPr txBox="1"/>
          <p:nvPr/>
        </p:nvSpPr>
        <p:spPr>
          <a:xfrm>
            <a:off x="564125" y="127375"/>
            <a:ext cx="6032400" cy="535500"/>
          </a:xfrm>
          <a:prstGeom prst="rect">
            <a:avLst/>
          </a:prstGeom>
          <a:noFill/>
          <a:ln>
            <a:noFill/>
          </a:ln>
        </p:spPr>
        <p:txBody>
          <a:bodyPr anchorCtr="0" anchor="t" bIns="91425" lIns="91425" spcFirstLastPara="1" rIns="91425" wrap="square" tIns="91425">
            <a:spAutoFit/>
          </a:bodyPr>
          <a:lstStyle/>
          <a:p>
            <a:pPr indent="0" lvl="0" marL="0" marR="0" rtl="0" algn="l">
              <a:lnSpc>
                <a:spcPct val="95000"/>
              </a:lnSpc>
              <a:spcBef>
                <a:spcPts val="0"/>
              </a:spcBef>
              <a:spcAft>
                <a:spcPts val="0"/>
              </a:spcAft>
              <a:buClr>
                <a:srgbClr val="000000"/>
              </a:buClr>
              <a:buSzPts val="2400"/>
              <a:buFont typeface="Arial"/>
              <a:buNone/>
            </a:pPr>
            <a:r>
              <a:rPr b="1" i="0" lang="en-US" sz="2400" u="none" cap="none" strike="noStrike">
                <a:solidFill>
                  <a:srgbClr val="0000FF"/>
                </a:solidFill>
                <a:latin typeface="Arial"/>
                <a:ea typeface="Arial"/>
                <a:cs typeface="Arial"/>
                <a:sym typeface="Arial"/>
              </a:rPr>
              <a:t>7. Feature Selection</a:t>
            </a:r>
            <a:endParaRPr b="1" i="0" sz="2400" u="none" cap="none" strike="noStrike">
              <a:solidFill>
                <a:srgbClr val="0000FF"/>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g12aca04e443_1_203"/>
          <p:cNvSpPr txBox="1"/>
          <p:nvPr/>
        </p:nvSpPr>
        <p:spPr>
          <a:xfrm>
            <a:off x="811350" y="822425"/>
            <a:ext cx="11142900" cy="7642200"/>
          </a:xfrm>
          <a:prstGeom prst="rect">
            <a:avLst/>
          </a:prstGeom>
          <a:noFill/>
          <a:ln>
            <a:noFill/>
          </a:ln>
        </p:spPr>
        <p:txBody>
          <a:bodyPr anchorCtr="0" anchor="t" bIns="91425" lIns="91425" spcFirstLastPara="1" rIns="91425" wrap="square" tIns="91425">
            <a:spAutoFit/>
          </a:bodyPr>
          <a:lstStyle/>
          <a:p>
            <a:pPr indent="0" lvl="0" marL="0" marR="0" rtl="0" algn="l">
              <a:lnSpc>
                <a:spcPct val="95000"/>
              </a:lnSpc>
              <a:spcBef>
                <a:spcPts val="0"/>
              </a:spcBef>
              <a:spcAft>
                <a:spcPts val="0"/>
              </a:spcAft>
              <a:buClr>
                <a:srgbClr val="000000"/>
              </a:buClr>
              <a:buSzPts val="1700"/>
              <a:buFont typeface="Arial"/>
              <a:buNone/>
            </a:pPr>
            <a:r>
              <a:rPr b="0" i="0" lang="en-US" sz="1700" u="none" cap="none" strike="noStrike">
                <a:solidFill>
                  <a:schemeClr val="dk1"/>
                </a:solidFill>
                <a:latin typeface="Arial"/>
                <a:ea typeface="Arial"/>
                <a:cs typeface="Arial"/>
                <a:sym typeface="Arial"/>
              </a:rPr>
              <a:t>Berikut adalah </a:t>
            </a:r>
            <a:r>
              <a:rPr b="1" i="0" lang="en-US" sz="1700" u="none" cap="none" strike="noStrike">
                <a:solidFill>
                  <a:schemeClr val="dk1"/>
                </a:solidFill>
                <a:latin typeface="Arial"/>
                <a:ea typeface="Arial"/>
                <a:cs typeface="Arial"/>
                <a:sym typeface="Arial"/>
              </a:rPr>
              <a:t>feature </a:t>
            </a:r>
            <a:r>
              <a:rPr b="0" i="0" lang="en-US" sz="1700" u="none" cap="none" strike="noStrike">
                <a:solidFill>
                  <a:schemeClr val="dk1"/>
                </a:solidFill>
                <a:latin typeface="Arial"/>
                <a:ea typeface="Arial"/>
                <a:cs typeface="Arial"/>
                <a:sym typeface="Arial"/>
              </a:rPr>
              <a:t>yang berhasil diekstraksi berdasarkan fitur yang telah ada sebelumnya, diantaranya adalah:</a:t>
            </a:r>
            <a:endParaRPr b="0" i="0" sz="1700" u="none" cap="none" strike="noStrike">
              <a:solidFill>
                <a:schemeClr val="dk1"/>
              </a:solidFill>
              <a:latin typeface="Arial"/>
              <a:ea typeface="Arial"/>
              <a:cs typeface="Arial"/>
              <a:sym typeface="Arial"/>
            </a:endParaRPr>
          </a:p>
          <a:p>
            <a:pPr indent="0" lvl="0" marL="0" marR="0" rtl="0" algn="l">
              <a:lnSpc>
                <a:spcPct val="95000"/>
              </a:lnSpc>
              <a:spcBef>
                <a:spcPts val="0"/>
              </a:spcBef>
              <a:spcAft>
                <a:spcPts val="0"/>
              </a:spcAft>
              <a:buClr>
                <a:srgbClr val="000000"/>
              </a:buClr>
              <a:buSzPts val="1700"/>
              <a:buFont typeface="Arial"/>
              <a:buNone/>
            </a:pPr>
            <a:r>
              <a:t/>
            </a:r>
            <a:endParaRPr b="0" i="0" sz="1700" u="none" cap="none" strike="noStrike">
              <a:solidFill>
                <a:schemeClr val="dk1"/>
              </a:solidFill>
              <a:latin typeface="Arial"/>
              <a:ea typeface="Arial"/>
              <a:cs typeface="Arial"/>
              <a:sym typeface="Arial"/>
            </a:endParaRPr>
          </a:p>
          <a:p>
            <a:pPr indent="-336550" lvl="0" marL="457200" marR="0" rtl="0" algn="l">
              <a:lnSpc>
                <a:spcPct val="95000"/>
              </a:lnSpc>
              <a:spcBef>
                <a:spcPts val="0"/>
              </a:spcBef>
              <a:spcAft>
                <a:spcPts val="0"/>
              </a:spcAft>
              <a:buClr>
                <a:schemeClr val="dk1"/>
              </a:buClr>
              <a:buSzPts val="1700"/>
              <a:buFont typeface="Arial"/>
              <a:buChar char="●"/>
            </a:pPr>
            <a:r>
              <a:rPr b="1" i="0" lang="en-US" sz="1700" u="none" cap="none" strike="noStrike">
                <a:solidFill>
                  <a:schemeClr val="dk1"/>
                </a:solidFill>
                <a:latin typeface="Arial"/>
                <a:ea typeface="Arial"/>
                <a:cs typeface="Arial"/>
                <a:sym typeface="Arial"/>
              </a:rPr>
              <a:t>size_car</a:t>
            </a:r>
            <a:r>
              <a:rPr b="0" i="0" lang="en-US" sz="1700" u="none" cap="none" strike="noStrike">
                <a:solidFill>
                  <a:schemeClr val="dk1"/>
                </a:solidFill>
                <a:latin typeface="Arial"/>
                <a:ea typeface="Arial"/>
                <a:cs typeface="Arial"/>
                <a:sym typeface="Arial"/>
              </a:rPr>
              <a:t> -&gt; dimana untuk kategori Small, Medium dan Large berdasarkan tabel berikut</a:t>
            </a:r>
            <a:endParaRPr b="0" i="0" sz="1700" u="none" cap="none" strike="noStrike">
              <a:solidFill>
                <a:schemeClr val="dk1"/>
              </a:solidFill>
              <a:latin typeface="Arial"/>
              <a:ea typeface="Arial"/>
              <a:cs typeface="Arial"/>
              <a:sym typeface="Arial"/>
            </a:endParaRPr>
          </a:p>
          <a:p>
            <a:pPr indent="0" lvl="0" marL="457200" marR="0" rtl="0" algn="l">
              <a:lnSpc>
                <a:spcPct val="95000"/>
              </a:lnSpc>
              <a:spcBef>
                <a:spcPts val="0"/>
              </a:spcBef>
              <a:spcAft>
                <a:spcPts val="0"/>
              </a:spcAft>
              <a:buClr>
                <a:srgbClr val="000000"/>
              </a:buClr>
              <a:buSzPts val="1700"/>
              <a:buFont typeface="Arial"/>
              <a:buNone/>
            </a:pPr>
            <a:r>
              <a:t/>
            </a:r>
            <a:endParaRPr b="0" i="0" sz="1700" u="none" cap="none" strike="noStrike">
              <a:solidFill>
                <a:schemeClr val="dk1"/>
              </a:solidFill>
              <a:latin typeface="Arial"/>
              <a:ea typeface="Arial"/>
              <a:cs typeface="Arial"/>
              <a:sym typeface="Arial"/>
            </a:endParaRPr>
          </a:p>
          <a:p>
            <a:pPr indent="0" lvl="0" marL="457200" marR="0" rtl="0" algn="l">
              <a:lnSpc>
                <a:spcPct val="95000"/>
              </a:lnSpc>
              <a:spcBef>
                <a:spcPts val="0"/>
              </a:spcBef>
              <a:spcAft>
                <a:spcPts val="0"/>
              </a:spcAft>
              <a:buClr>
                <a:srgbClr val="000000"/>
              </a:buClr>
              <a:buSzPts val="1700"/>
              <a:buFont typeface="Arial"/>
              <a:buNone/>
            </a:pPr>
            <a:r>
              <a:t/>
            </a:r>
            <a:endParaRPr b="0" i="0" sz="1700" u="none" cap="none" strike="noStrike">
              <a:solidFill>
                <a:schemeClr val="dk1"/>
              </a:solidFill>
              <a:latin typeface="Arial"/>
              <a:ea typeface="Arial"/>
              <a:cs typeface="Arial"/>
              <a:sym typeface="Arial"/>
            </a:endParaRPr>
          </a:p>
          <a:p>
            <a:pPr indent="0" lvl="0" marL="457200" marR="0" rtl="0" algn="l">
              <a:lnSpc>
                <a:spcPct val="95000"/>
              </a:lnSpc>
              <a:spcBef>
                <a:spcPts val="0"/>
              </a:spcBef>
              <a:spcAft>
                <a:spcPts val="0"/>
              </a:spcAft>
              <a:buClr>
                <a:srgbClr val="000000"/>
              </a:buClr>
              <a:buSzPts val="1700"/>
              <a:buFont typeface="Arial"/>
              <a:buNone/>
            </a:pPr>
            <a:r>
              <a:t/>
            </a:r>
            <a:endParaRPr b="0" i="0" sz="1700" u="none" cap="none" strike="noStrike">
              <a:solidFill>
                <a:schemeClr val="dk1"/>
              </a:solidFill>
              <a:latin typeface="Arial"/>
              <a:ea typeface="Arial"/>
              <a:cs typeface="Arial"/>
              <a:sym typeface="Arial"/>
            </a:endParaRPr>
          </a:p>
          <a:p>
            <a:pPr indent="0" lvl="0" marL="457200" marR="0" rtl="0" algn="l">
              <a:lnSpc>
                <a:spcPct val="95000"/>
              </a:lnSpc>
              <a:spcBef>
                <a:spcPts val="0"/>
              </a:spcBef>
              <a:spcAft>
                <a:spcPts val="0"/>
              </a:spcAft>
              <a:buClr>
                <a:srgbClr val="000000"/>
              </a:buClr>
              <a:buSzPts val="1700"/>
              <a:buFont typeface="Arial"/>
              <a:buNone/>
            </a:pPr>
            <a:r>
              <a:t/>
            </a:r>
            <a:endParaRPr b="0" i="0" sz="1700" u="none" cap="none" strike="noStrike">
              <a:solidFill>
                <a:schemeClr val="dk1"/>
              </a:solidFill>
              <a:latin typeface="Arial"/>
              <a:ea typeface="Arial"/>
              <a:cs typeface="Arial"/>
              <a:sym typeface="Arial"/>
            </a:endParaRPr>
          </a:p>
          <a:p>
            <a:pPr indent="0" lvl="0" marL="457200" marR="0" rtl="0" algn="l">
              <a:lnSpc>
                <a:spcPct val="95000"/>
              </a:lnSpc>
              <a:spcBef>
                <a:spcPts val="0"/>
              </a:spcBef>
              <a:spcAft>
                <a:spcPts val="0"/>
              </a:spcAft>
              <a:buClr>
                <a:srgbClr val="000000"/>
              </a:buClr>
              <a:buSzPts val="1700"/>
              <a:buFont typeface="Arial"/>
              <a:buNone/>
            </a:pPr>
            <a:r>
              <a:t/>
            </a:r>
            <a:endParaRPr b="0" i="0" sz="1700" u="none" cap="none" strike="noStrike">
              <a:solidFill>
                <a:schemeClr val="dk1"/>
              </a:solidFill>
              <a:latin typeface="Arial"/>
              <a:ea typeface="Arial"/>
              <a:cs typeface="Arial"/>
              <a:sym typeface="Arial"/>
            </a:endParaRPr>
          </a:p>
          <a:p>
            <a:pPr indent="0" lvl="0" marL="457200" marR="0" rtl="0" algn="l">
              <a:lnSpc>
                <a:spcPct val="95000"/>
              </a:lnSpc>
              <a:spcBef>
                <a:spcPts val="0"/>
              </a:spcBef>
              <a:spcAft>
                <a:spcPts val="0"/>
              </a:spcAft>
              <a:buClr>
                <a:srgbClr val="000000"/>
              </a:buClr>
              <a:buSzPts val="1700"/>
              <a:buFont typeface="Arial"/>
              <a:buNone/>
            </a:pPr>
            <a:r>
              <a:t/>
            </a:r>
            <a:endParaRPr b="0" i="0" sz="1700" u="none" cap="none" strike="noStrike">
              <a:solidFill>
                <a:schemeClr val="dk1"/>
              </a:solidFill>
              <a:latin typeface="Arial"/>
              <a:ea typeface="Arial"/>
              <a:cs typeface="Arial"/>
              <a:sym typeface="Arial"/>
            </a:endParaRPr>
          </a:p>
          <a:p>
            <a:pPr indent="0" lvl="0" marL="457200" marR="0" rtl="0" algn="l">
              <a:lnSpc>
                <a:spcPct val="95000"/>
              </a:lnSpc>
              <a:spcBef>
                <a:spcPts val="0"/>
              </a:spcBef>
              <a:spcAft>
                <a:spcPts val="0"/>
              </a:spcAft>
              <a:buClr>
                <a:srgbClr val="000000"/>
              </a:buClr>
              <a:buSzPts val="1700"/>
              <a:buFont typeface="Arial"/>
              <a:buNone/>
            </a:pPr>
            <a:r>
              <a:t/>
            </a:r>
            <a:endParaRPr b="0" i="0" sz="1700" u="none" cap="none" strike="noStrike">
              <a:solidFill>
                <a:schemeClr val="dk1"/>
              </a:solidFill>
              <a:latin typeface="Arial"/>
              <a:ea typeface="Arial"/>
              <a:cs typeface="Arial"/>
              <a:sym typeface="Arial"/>
            </a:endParaRPr>
          </a:p>
          <a:p>
            <a:pPr indent="0" lvl="0" marL="457200" marR="0" rtl="0" algn="l">
              <a:lnSpc>
                <a:spcPct val="95000"/>
              </a:lnSpc>
              <a:spcBef>
                <a:spcPts val="0"/>
              </a:spcBef>
              <a:spcAft>
                <a:spcPts val="0"/>
              </a:spcAft>
              <a:buClr>
                <a:srgbClr val="000000"/>
              </a:buClr>
              <a:buSzPts val="1700"/>
              <a:buFont typeface="Arial"/>
              <a:buNone/>
            </a:pPr>
            <a:r>
              <a:t/>
            </a:r>
            <a:endParaRPr b="0" i="0" sz="1700" u="none" cap="none" strike="noStrike">
              <a:solidFill>
                <a:schemeClr val="dk1"/>
              </a:solidFill>
              <a:latin typeface="Arial"/>
              <a:ea typeface="Arial"/>
              <a:cs typeface="Arial"/>
              <a:sym typeface="Arial"/>
            </a:endParaRPr>
          </a:p>
          <a:p>
            <a:pPr indent="0" lvl="0" marL="457200" marR="0" rtl="0" algn="l">
              <a:lnSpc>
                <a:spcPct val="95000"/>
              </a:lnSpc>
              <a:spcBef>
                <a:spcPts val="0"/>
              </a:spcBef>
              <a:spcAft>
                <a:spcPts val="0"/>
              </a:spcAft>
              <a:buClr>
                <a:srgbClr val="000000"/>
              </a:buClr>
              <a:buSzPts val="1700"/>
              <a:buFont typeface="Arial"/>
              <a:buNone/>
            </a:pPr>
            <a:r>
              <a:t/>
            </a:r>
            <a:endParaRPr b="0" i="0" sz="1700" u="none" cap="none" strike="noStrike">
              <a:solidFill>
                <a:schemeClr val="dk1"/>
              </a:solidFill>
              <a:latin typeface="Arial"/>
              <a:ea typeface="Arial"/>
              <a:cs typeface="Arial"/>
              <a:sym typeface="Arial"/>
            </a:endParaRPr>
          </a:p>
          <a:p>
            <a:pPr indent="0" lvl="0" marL="457200" marR="0" rtl="0" algn="l">
              <a:lnSpc>
                <a:spcPct val="95000"/>
              </a:lnSpc>
              <a:spcBef>
                <a:spcPts val="0"/>
              </a:spcBef>
              <a:spcAft>
                <a:spcPts val="0"/>
              </a:spcAft>
              <a:buClr>
                <a:srgbClr val="000000"/>
              </a:buClr>
              <a:buSzPts val="1700"/>
              <a:buFont typeface="Arial"/>
              <a:buNone/>
            </a:pPr>
            <a:r>
              <a:t/>
            </a:r>
            <a:endParaRPr b="0" i="0" sz="1700" u="none" cap="none" strike="noStrike">
              <a:solidFill>
                <a:schemeClr val="dk1"/>
              </a:solidFill>
              <a:latin typeface="Arial"/>
              <a:ea typeface="Arial"/>
              <a:cs typeface="Arial"/>
              <a:sym typeface="Arial"/>
            </a:endParaRPr>
          </a:p>
          <a:p>
            <a:pPr indent="0" lvl="0" marL="457200" marR="0" rtl="0" algn="l">
              <a:lnSpc>
                <a:spcPct val="95000"/>
              </a:lnSpc>
              <a:spcBef>
                <a:spcPts val="0"/>
              </a:spcBef>
              <a:spcAft>
                <a:spcPts val="0"/>
              </a:spcAft>
              <a:buClr>
                <a:srgbClr val="000000"/>
              </a:buClr>
              <a:buSzPts val="1700"/>
              <a:buFont typeface="Arial"/>
              <a:buNone/>
            </a:pPr>
            <a:r>
              <a:t/>
            </a:r>
            <a:endParaRPr b="0" i="0" sz="1700" u="none" cap="none" strike="noStrike">
              <a:solidFill>
                <a:schemeClr val="dk1"/>
              </a:solidFill>
              <a:latin typeface="Arial"/>
              <a:ea typeface="Arial"/>
              <a:cs typeface="Arial"/>
              <a:sym typeface="Arial"/>
            </a:endParaRPr>
          </a:p>
          <a:p>
            <a:pPr indent="0" lvl="0" marL="457200" marR="0" rtl="0" algn="l">
              <a:lnSpc>
                <a:spcPct val="95000"/>
              </a:lnSpc>
              <a:spcBef>
                <a:spcPts val="0"/>
              </a:spcBef>
              <a:spcAft>
                <a:spcPts val="0"/>
              </a:spcAft>
              <a:buClr>
                <a:srgbClr val="000000"/>
              </a:buClr>
              <a:buSzPts val="1700"/>
              <a:buFont typeface="Arial"/>
              <a:buNone/>
            </a:pPr>
            <a:r>
              <a:t/>
            </a:r>
            <a:endParaRPr b="0" i="0" sz="1700" u="none" cap="none" strike="noStrike">
              <a:solidFill>
                <a:schemeClr val="dk1"/>
              </a:solidFill>
              <a:latin typeface="Arial"/>
              <a:ea typeface="Arial"/>
              <a:cs typeface="Arial"/>
              <a:sym typeface="Arial"/>
            </a:endParaRPr>
          </a:p>
          <a:p>
            <a:pPr indent="0" lvl="0" marL="0" marR="0" rtl="0" algn="l">
              <a:lnSpc>
                <a:spcPct val="95000"/>
              </a:lnSpc>
              <a:spcBef>
                <a:spcPts val="0"/>
              </a:spcBef>
              <a:spcAft>
                <a:spcPts val="0"/>
              </a:spcAft>
              <a:buClr>
                <a:srgbClr val="000000"/>
              </a:buClr>
              <a:buSzPts val="1700"/>
              <a:buFont typeface="Arial"/>
              <a:buNone/>
            </a:pPr>
            <a:r>
              <a:t/>
            </a:r>
            <a:endParaRPr b="0" i="0" sz="1700" u="none" cap="none" strike="noStrike">
              <a:solidFill>
                <a:schemeClr val="dk1"/>
              </a:solidFill>
              <a:latin typeface="Arial"/>
              <a:ea typeface="Arial"/>
              <a:cs typeface="Arial"/>
              <a:sym typeface="Arial"/>
            </a:endParaRPr>
          </a:p>
          <a:p>
            <a:pPr indent="0" lvl="0" marL="457200" marR="0" rtl="0" algn="l">
              <a:lnSpc>
                <a:spcPct val="95000"/>
              </a:lnSpc>
              <a:spcBef>
                <a:spcPts val="0"/>
              </a:spcBef>
              <a:spcAft>
                <a:spcPts val="0"/>
              </a:spcAft>
              <a:buClr>
                <a:srgbClr val="000000"/>
              </a:buClr>
              <a:buSzPts val="1700"/>
              <a:buFont typeface="Arial"/>
              <a:buNone/>
            </a:pPr>
            <a:r>
              <a:t/>
            </a:r>
            <a:endParaRPr b="0" i="0" sz="1700" u="none" cap="none" strike="noStrike">
              <a:solidFill>
                <a:schemeClr val="dk1"/>
              </a:solidFill>
              <a:latin typeface="Arial"/>
              <a:ea typeface="Arial"/>
              <a:cs typeface="Arial"/>
              <a:sym typeface="Arial"/>
            </a:endParaRPr>
          </a:p>
          <a:p>
            <a:pPr indent="-336550" lvl="0" marL="457200" marR="0" rtl="0" algn="l">
              <a:lnSpc>
                <a:spcPct val="95000"/>
              </a:lnSpc>
              <a:spcBef>
                <a:spcPts val="0"/>
              </a:spcBef>
              <a:spcAft>
                <a:spcPts val="0"/>
              </a:spcAft>
              <a:buClr>
                <a:schemeClr val="dk1"/>
              </a:buClr>
              <a:buSzPts val="1700"/>
              <a:buFont typeface="Arial"/>
              <a:buChar char="●"/>
            </a:pPr>
            <a:r>
              <a:rPr b="1" i="0" lang="en-US" sz="1700" u="none" cap="none" strike="noStrike">
                <a:solidFill>
                  <a:schemeClr val="dk1"/>
                </a:solidFill>
                <a:latin typeface="Arial"/>
                <a:ea typeface="Arial"/>
                <a:cs typeface="Arial"/>
                <a:sym typeface="Arial"/>
              </a:rPr>
              <a:t>Month from sale date</a:t>
            </a:r>
            <a:endParaRPr b="1" i="0" sz="1700" u="none" cap="none" strike="noStrike">
              <a:solidFill>
                <a:schemeClr val="dk1"/>
              </a:solidFill>
              <a:latin typeface="Arial"/>
              <a:ea typeface="Arial"/>
              <a:cs typeface="Arial"/>
              <a:sym typeface="Arial"/>
            </a:endParaRPr>
          </a:p>
          <a:p>
            <a:pPr indent="-336550" lvl="0" marL="457200" marR="0" rtl="0" algn="l">
              <a:lnSpc>
                <a:spcPct val="95000"/>
              </a:lnSpc>
              <a:spcBef>
                <a:spcPts val="0"/>
              </a:spcBef>
              <a:spcAft>
                <a:spcPts val="0"/>
              </a:spcAft>
              <a:buClr>
                <a:schemeClr val="dk1"/>
              </a:buClr>
              <a:buSzPts val="1700"/>
              <a:buFont typeface="Arial"/>
              <a:buChar char="●"/>
            </a:pPr>
            <a:r>
              <a:rPr b="1" i="0" lang="en-US" sz="1700" u="none" cap="none" strike="noStrike">
                <a:solidFill>
                  <a:schemeClr val="dk1"/>
                </a:solidFill>
                <a:latin typeface="Arial"/>
                <a:ea typeface="Arial"/>
                <a:cs typeface="Arial"/>
                <a:sym typeface="Arial"/>
              </a:rPr>
              <a:t>Weekdays from sale date</a:t>
            </a:r>
            <a:endParaRPr b="0" i="0" sz="1700" u="none" cap="none" strike="noStrike">
              <a:solidFill>
                <a:schemeClr val="dk1"/>
              </a:solidFill>
              <a:latin typeface="Arial"/>
              <a:ea typeface="Arial"/>
              <a:cs typeface="Arial"/>
              <a:sym typeface="Arial"/>
            </a:endParaRPr>
          </a:p>
          <a:p>
            <a:pPr indent="0" lvl="0" marL="0" marR="0" rtl="0" algn="l">
              <a:lnSpc>
                <a:spcPct val="95000"/>
              </a:lnSpc>
              <a:spcBef>
                <a:spcPts val="0"/>
              </a:spcBef>
              <a:spcAft>
                <a:spcPts val="0"/>
              </a:spcAft>
              <a:buClr>
                <a:srgbClr val="000000"/>
              </a:buClr>
              <a:buSzPts val="1700"/>
              <a:buFont typeface="Arial"/>
              <a:buNone/>
            </a:pPr>
            <a:r>
              <a:t/>
            </a:r>
            <a:endParaRPr b="0" i="0" sz="1700" u="none" cap="none" strike="noStrike">
              <a:solidFill>
                <a:schemeClr val="dk1"/>
              </a:solidFill>
              <a:latin typeface="Arial"/>
              <a:ea typeface="Arial"/>
              <a:cs typeface="Arial"/>
              <a:sym typeface="Arial"/>
            </a:endParaRPr>
          </a:p>
          <a:p>
            <a:pPr indent="0" lvl="0" marL="0" marR="0" rtl="0" algn="l">
              <a:lnSpc>
                <a:spcPct val="95000"/>
              </a:lnSpc>
              <a:spcBef>
                <a:spcPts val="0"/>
              </a:spcBef>
              <a:spcAft>
                <a:spcPts val="0"/>
              </a:spcAft>
              <a:buClr>
                <a:srgbClr val="000000"/>
              </a:buClr>
              <a:buSzPts val="1700"/>
              <a:buFont typeface="Arial"/>
              <a:buNone/>
            </a:pPr>
            <a:r>
              <a:t/>
            </a:r>
            <a:endParaRPr b="0" i="0" sz="1700" u="none" cap="none" strike="noStrike">
              <a:solidFill>
                <a:schemeClr val="dk1"/>
              </a:solidFill>
              <a:latin typeface="Arial"/>
              <a:ea typeface="Arial"/>
              <a:cs typeface="Arial"/>
              <a:sym typeface="Arial"/>
            </a:endParaRPr>
          </a:p>
          <a:p>
            <a:pPr indent="0" lvl="0" marL="0" marR="0" rtl="0" algn="l">
              <a:lnSpc>
                <a:spcPct val="95000"/>
              </a:lnSpc>
              <a:spcBef>
                <a:spcPts val="0"/>
              </a:spcBef>
              <a:spcAft>
                <a:spcPts val="0"/>
              </a:spcAft>
              <a:buClr>
                <a:srgbClr val="000000"/>
              </a:buClr>
              <a:buSzPts val="1700"/>
              <a:buFont typeface="Arial"/>
              <a:buNone/>
            </a:pPr>
            <a:r>
              <a:t/>
            </a:r>
            <a:endParaRPr b="0" i="0" sz="1700" u="none" cap="none" strike="noStrike">
              <a:solidFill>
                <a:schemeClr val="dk1"/>
              </a:solidFill>
              <a:latin typeface="Arial"/>
              <a:ea typeface="Arial"/>
              <a:cs typeface="Arial"/>
              <a:sym typeface="Arial"/>
            </a:endParaRPr>
          </a:p>
          <a:p>
            <a:pPr indent="0" lvl="0" marL="0" marR="0" rtl="0" algn="l">
              <a:lnSpc>
                <a:spcPct val="95000"/>
              </a:lnSpc>
              <a:spcBef>
                <a:spcPts val="0"/>
              </a:spcBef>
              <a:spcAft>
                <a:spcPts val="0"/>
              </a:spcAft>
              <a:buClr>
                <a:srgbClr val="000000"/>
              </a:buClr>
              <a:buSzPts val="1700"/>
              <a:buFont typeface="Arial"/>
              <a:buNone/>
            </a:pPr>
            <a:r>
              <a:t/>
            </a:r>
            <a:endParaRPr b="0" i="0" sz="1700" u="none" cap="none" strike="noStrike">
              <a:solidFill>
                <a:schemeClr val="dk1"/>
              </a:solidFill>
              <a:latin typeface="Arial"/>
              <a:ea typeface="Arial"/>
              <a:cs typeface="Arial"/>
              <a:sym typeface="Arial"/>
            </a:endParaRPr>
          </a:p>
          <a:p>
            <a:pPr indent="0" lvl="0" marL="0" marR="0" rtl="0" algn="l">
              <a:lnSpc>
                <a:spcPct val="95000"/>
              </a:lnSpc>
              <a:spcBef>
                <a:spcPts val="0"/>
              </a:spcBef>
              <a:spcAft>
                <a:spcPts val="0"/>
              </a:spcAft>
              <a:buClr>
                <a:srgbClr val="000000"/>
              </a:buClr>
              <a:buSzPts val="1700"/>
              <a:buFont typeface="Arial"/>
              <a:buNone/>
            </a:pPr>
            <a:r>
              <a:t/>
            </a:r>
            <a:endParaRPr b="0" i="0" sz="1700" u="none" cap="none" strike="noStrike">
              <a:solidFill>
                <a:schemeClr val="dk1"/>
              </a:solidFill>
              <a:latin typeface="Arial"/>
              <a:ea typeface="Arial"/>
              <a:cs typeface="Arial"/>
              <a:sym typeface="Arial"/>
            </a:endParaRPr>
          </a:p>
          <a:p>
            <a:pPr indent="0" lvl="0" marL="0" marR="0" rtl="0" algn="l">
              <a:lnSpc>
                <a:spcPct val="95000"/>
              </a:lnSpc>
              <a:spcBef>
                <a:spcPts val="0"/>
              </a:spcBef>
              <a:spcAft>
                <a:spcPts val="0"/>
              </a:spcAft>
              <a:buClr>
                <a:srgbClr val="000000"/>
              </a:buClr>
              <a:buSzPts val="1700"/>
              <a:buFont typeface="Arial"/>
              <a:buNone/>
            </a:pPr>
            <a:r>
              <a:t/>
            </a:r>
            <a:endParaRPr b="0" i="0" sz="1700" u="none" cap="none" strike="noStrike">
              <a:solidFill>
                <a:schemeClr val="dk1"/>
              </a:solidFill>
              <a:latin typeface="Arial"/>
              <a:ea typeface="Arial"/>
              <a:cs typeface="Arial"/>
              <a:sym typeface="Arial"/>
            </a:endParaRPr>
          </a:p>
          <a:p>
            <a:pPr indent="0" lvl="0" marL="0" marR="0" rtl="0" algn="l">
              <a:lnSpc>
                <a:spcPct val="95000"/>
              </a:lnSpc>
              <a:spcBef>
                <a:spcPts val="0"/>
              </a:spcBef>
              <a:spcAft>
                <a:spcPts val="0"/>
              </a:spcAft>
              <a:buClr>
                <a:srgbClr val="000000"/>
              </a:buClr>
              <a:buSzPts val="1700"/>
              <a:buFont typeface="Arial"/>
              <a:buNone/>
            </a:pPr>
            <a:r>
              <a:t/>
            </a:r>
            <a:endParaRPr b="0" i="0" sz="1700" u="none" cap="none" strike="noStrike">
              <a:solidFill>
                <a:schemeClr val="dk1"/>
              </a:solidFill>
              <a:latin typeface="Arial"/>
              <a:ea typeface="Arial"/>
              <a:cs typeface="Arial"/>
              <a:sym typeface="Arial"/>
            </a:endParaRPr>
          </a:p>
          <a:p>
            <a:pPr indent="0" lvl="0" marL="0" marR="0" rtl="0" algn="l">
              <a:lnSpc>
                <a:spcPct val="95000"/>
              </a:lnSpc>
              <a:spcBef>
                <a:spcPts val="0"/>
              </a:spcBef>
              <a:spcAft>
                <a:spcPts val="0"/>
              </a:spcAft>
              <a:buClr>
                <a:srgbClr val="000000"/>
              </a:buClr>
              <a:buSzPts val="1700"/>
              <a:buFont typeface="Arial"/>
              <a:buNone/>
            </a:pPr>
            <a:r>
              <a:t/>
            </a:r>
            <a:endParaRPr b="0" i="0" sz="1700" u="none" cap="none" strike="noStrike">
              <a:solidFill>
                <a:schemeClr val="dk1"/>
              </a:solidFill>
              <a:latin typeface="Arial"/>
              <a:ea typeface="Arial"/>
              <a:cs typeface="Arial"/>
              <a:sym typeface="Arial"/>
            </a:endParaRPr>
          </a:p>
          <a:p>
            <a:pPr indent="0" lvl="0" marL="0" marR="0" rtl="0" algn="l">
              <a:lnSpc>
                <a:spcPct val="95000"/>
              </a:lnSpc>
              <a:spcBef>
                <a:spcPts val="0"/>
              </a:spcBef>
              <a:spcAft>
                <a:spcPts val="0"/>
              </a:spcAft>
              <a:buClr>
                <a:srgbClr val="000000"/>
              </a:buClr>
              <a:buSzPts val="1700"/>
              <a:buFont typeface="Arial"/>
              <a:buNone/>
            </a:pPr>
            <a:r>
              <a:t/>
            </a:r>
            <a:endParaRPr b="0" i="0" sz="1700" u="none" cap="none" strike="noStrike">
              <a:solidFill>
                <a:schemeClr val="dk1"/>
              </a:solidFill>
              <a:latin typeface="Arial"/>
              <a:ea typeface="Arial"/>
              <a:cs typeface="Arial"/>
              <a:sym typeface="Arial"/>
            </a:endParaRPr>
          </a:p>
          <a:p>
            <a:pPr indent="0" lvl="0" marL="0" marR="0" rtl="0" algn="l">
              <a:lnSpc>
                <a:spcPct val="95000"/>
              </a:lnSpc>
              <a:spcBef>
                <a:spcPts val="0"/>
              </a:spcBef>
              <a:spcAft>
                <a:spcPts val="0"/>
              </a:spcAft>
              <a:buClr>
                <a:srgbClr val="000000"/>
              </a:buClr>
              <a:buSzPts val="1700"/>
              <a:buFont typeface="Arial"/>
              <a:buNone/>
            </a:pPr>
            <a:r>
              <a:t/>
            </a:r>
            <a:endParaRPr b="0" i="0" sz="1700" u="none" cap="none" strike="noStrike">
              <a:solidFill>
                <a:schemeClr val="dk1"/>
              </a:solidFill>
              <a:latin typeface="Arial"/>
              <a:ea typeface="Arial"/>
              <a:cs typeface="Arial"/>
              <a:sym typeface="Arial"/>
            </a:endParaRPr>
          </a:p>
        </p:txBody>
      </p:sp>
      <p:graphicFrame>
        <p:nvGraphicFramePr>
          <p:cNvPr id="569" name="Google Shape;569;g12aca04e443_1_203"/>
          <p:cNvGraphicFramePr/>
          <p:nvPr/>
        </p:nvGraphicFramePr>
        <p:xfrm>
          <a:off x="1347775" y="1996463"/>
          <a:ext cx="3000000" cy="3000000"/>
        </p:xfrm>
        <a:graphic>
          <a:graphicData uri="http://schemas.openxmlformats.org/drawingml/2006/table">
            <a:tbl>
              <a:tblPr>
                <a:noFill/>
                <a:tableStyleId>{D9857E7D-A02F-4557-A2A2-080FDFEAA7C3}</a:tableStyleId>
              </a:tblPr>
              <a:tblGrid>
                <a:gridCol w="1066700"/>
                <a:gridCol w="897825"/>
                <a:gridCol w="3410050"/>
              </a:tblGrid>
              <a:tr h="396200">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Size</a:t>
                      </a:r>
                      <a:endParaRPr b="1"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Nilai</a:t>
                      </a:r>
                      <a:endParaRPr b="1" sz="1400" u="none" cap="none" strike="noStrike"/>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Jenis Mobil</a:t>
                      </a:r>
                      <a:endParaRPr b="1"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09575">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Small</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0</a:t>
                      </a:r>
                      <a:endParaRPr sz="1400" u="none" cap="none" strike="noStrike"/>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sedan, coupe, convertible dan hatchback</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609575">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Medium</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1</a:t>
                      </a:r>
                      <a:endParaRPr sz="1400" u="none" cap="none" strike="noStrike"/>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suv, wagon dan minivan</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Large</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2</a:t>
                      </a:r>
                      <a:endParaRPr sz="1400" u="none" cap="none" strike="noStrike"/>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cab, van dan supercrew</a:t>
                      </a:r>
                      <a:endParaRPr sz="14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pic>
        <p:nvPicPr>
          <p:cNvPr id="570" name="Google Shape;570;g12aca04e443_1_203"/>
          <p:cNvPicPr preferRelativeResize="0"/>
          <p:nvPr/>
        </p:nvPicPr>
        <p:blipFill rotWithShape="1">
          <a:blip r:embed="rId3">
            <a:alphaModFix/>
          </a:blip>
          <a:srcRect b="0" l="0" r="0" t="0"/>
          <a:stretch/>
        </p:blipFill>
        <p:spPr>
          <a:xfrm>
            <a:off x="7150900" y="1925700"/>
            <a:ext cx="3094018" cy="2153100"/>
          </a:xfrm>
          <a:prstGeom prst="rect">
            <a:avLst/>
          </a:prstGeom>
          <a:noFill/>
          <a:ln>
            <a:noFill/>
          </a:ln>
        </p:spPr>
      </p:pic>
      <p:sp>
        <p:nvSpPr>
          <p:cNvPr id="571" name="Google Shape;571;g12aca04e443_1_203"/>
          <p:cNvSpPr txBox="1"/>
          <p:nvPr/>
        </p:nvSpPr>
        <p:spPr>
          <a:xfrm>
            <a:off x="564125" y="127375"/>
            <a:ext cx="6032400" cy="535500"/>
          </a:xfrm>
          <a:prstGeom prst="rect">
            <a:avLst/>
          </a:prstGeom>
          <a:noFill/>
          <a:ln>
            <a:noFill/>
          </a:ln>
        </p:spPr>
        <p:txBody>
          <a:bodyPr anchorCtr="0" anchor="t" bIns="91425" lIns="91425" spcFirstLastPara="1" rIns="91425" wrap="square" tIns="91425">
            <a:spAutoFit/>
          </a:bodyPr>
          <a:lstStyle/>
          <a:p>
            <a:pPr indent="0" lvl="0" marL="0" marR="0" rtl="0" algn="l">
              <a:lnSpc>
                <a:spcPct val="95000"/>
              </a:lnSpc>
              <a:spcBef>
                <a:spcPts val="0"/>
              </a:spcBef>
              <a:spcAft>
                <a:spcPts val="0"/>
              </a:spcAft>
              <a:buClr>
                <a:srgbClr val="000000"/>
              </a:buClr>
              <a:buSzPts val="2400"/>
              <a:buFont typeface="Arial"/>
              <a:buNone/>
            </a:pPr>
            <a:r>
              <a:rPr b="1" i="0" lang="en-US" sz="2400" u="none" cap="none" strike="noStrike">
                <a:solidFill>
                  <a:srgbClr val="0000FF"/>
                </a:solidFill>
                <a:latin typeface="Arial"/>
                <a:ea typeface="Arial"/>
                <a:cs typeface="Arial"/>
                <a:sym typeface="Arial"/>
              </a:rPr>
              <a:t>7. Feature Extraction</a:t>
            </a:r>
            <a:endParaRPr b="1" i="0" sz="2400" u="none" cap="none" strike="noStrike">
              <a:solidFill>
                <a:srgbClr val="0000FF"/>
              </a:solidFill>
              <a:latin typeface="Arial"/>
              <a:ea typeface="Arial"/>
              <a:cs typeface="Arial"/>
              <a:sym typeface="Arial"/>
            </a:endParaRPr>
          </a:p>
        </p:txBody>
      </p:sp>
      <p:pic>
        <p:nvPicPr>
          <p:cNvPr id="572" name="Google Shape;572;g12aca04e443_1_203"/>
          <p:cNvPicPr preferRelativeResize="0"/>
          <p:nvPr/>
        </p:nvPicPr>
        <p:blipFill rotWithShape="1">
          <a:blip r:embed="rId4">
            <a:alphaModFix/>
          </a:blip>
          <a:srcRect b="0" l="0" r="0" t="0"/>
          <a:stretch/>
        </p:blipFill>
        <p:spPr>
          <a:xfrm>
            <a:off x="4064762" y="4662775"/>
            <a:ext cx="4062465" cy="1880649"/>
          </a:xfrm>
          <a:prstGeom prst="rect">
            <a:avLst/>
          </a:prstGeom>
          <a:noFill/>
          <a:ln>
            <a:noFill/>
          </a:ln>
        </p:spPr>
      </p:pic>
      <p:pic>
        <p:nvPicPr>
          <p:cNvPr id="573" name="Google Shape;573;g12aca04e443_1_203"/>
          <p:cNvPicPr preferRelativeResize="0"/>
          <p:nvPr/>
        </p:nvPicPr>
        <p:blipFill rotWithShape="1">
          <a:blip r:embed="rId5">
            <a:alphaModFix/>
          </a:blip>
          <a:srcRect b="0" l="0" r="0" t="0"/>
          <a:stretch/>
        </p:blipFill>
        <p:spPr>
          <a:xfrm>
            <a:off x="8075195" y="4662775"/>
            <a:ext cx="4116806" cy="1880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5"/>
          <p:cNvSpPr txBox="1"/>
          <p:nvPr/>
        </p:nvSpPr>
        <p:spPr>
          <a:xfrm>
            <a:off x="837445" y="1713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Latar Belakang Masalah</a:t>
            </a:r>
            <a:endParaRPr b="1" i="0" sz="3200" u="none" cap="none" strike="noStrike">
              <a:solidFill>
                <a:srgbClr val="0198A3"/>
              </a:solidFill>
              <a:latin typeface="Montserrat"/>
              <a:ea typeface="Montserrat"/>
              <a:cs typeface="Montserrat"/>
              <a:sym typeface="Montserrat"/>
            </a:endParaRPr>
          </a:p>
        </p:txBody>
      </p:sp>
      <p:sp>
        <p:nvSpPr>
          <p:cNvPr id="100" name="Google Shape;100;p5"/>
          <p:cNvSpPr txBox="1"/>
          <p:nvPr/>
        </p:nvSpPr>
        <p:spPr>
          <a:xfrm>
            <a:off x="946225" y="939275"/>
            <a:ext cx="10533000" cy="51948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65000"/>
              </a:lnSpc>
              <a:spcBef>
                <a:spcPts val="0"/>
              </a:spcBef>
              <a:spcAft>
                <a:spcPts val="0"/>
              </a:spcAft>
              <a:buClr>
                <a:schemeClr val="dk1"/>
              </a:buClr>
              <a:buSzPts val="2000"/>
              <a:buFont typeface="Dosis"/>
              <a:buChar char="●"/>
            </a:pPr>
            <a:r>
              <a:rPr b="1" i="0" lang="en-US" sz="2000" u="sng" cap="none" strike="noStrike">
                <a:solidFill>
                  <a:schemeClr val="dk1"/>
                </a:solidFill>
                <a:latin typeface="Dosis"/>
                <a:ea typeface="Dosis"/>
                <a:cs typeface="Dosis"/>
                <a:sym typeface="Dosis"/>
              </a:rPr>
              <a:t>GOAL </a:t>
            </a:r>
            <a:r>
              <a:rPr b="1" i="0" lang="en-US" sz="2000" u="none" cap="none" strike="noStrike">
                <a:solidFill>
                  <a:schemeClr val="dk1"/>
                </a:solidFill>
                <a:latin typeface="Dosis"/>
                <a:ea typeface="Dosis"/>
                <a:cs typeface="Dosis"/>
                <a:sym typeface="Dosis"/>
              </a:rPr>
              <a:t>: </a:t>
            </a:r>
            <a:r>
              <a:rPr b="0" i="0" lang="en-US" sz="2000" u="none" cap="none" strike="noStrike">
                <a:solidFill>
                  <a:schemeClr val="dk1"/>
                </a:solidFill>
                <a:latin typeface="Dosis"/>
                <a:ea typeface="Dosis"/>
                <a:cs typeface="Dosis"/>
                <a:sym typeface="Dosis"/>
              </a:rPr>
              <a:t>Meningkatkan kecepatan pengecekan kondisi mobil bekas dengan tetap memperhatikan keakuratan harga pembelian mobil bekas tanpa perlu menambah staff </a:t>
            </a:r>
            <a:r>
              <a:rPr b="0" i="1" lang="en-US" sz="2000" u="none" cap="none" strike="noStrike">
                <a:solidFill>
                  <a:schemeClr val="dk1"/>
                </a:solidFill>
                <a:latin typeface="Dosis"/>
                <a:ea typeface="Dosis"/>
                <a:cs typeface="Dosis"/>
                <a:sym typeface="Dosis"/>
              </a:rPr>
              <a:t>quality control</a:t>
            </a:r>
            <a:r>
              <a:rPr b="0" i="0" lang="en-US" sz="2000" u="none" cap="none" strike="noStrike">
                <a:solidFill>
                  <a:schemeClr val="dk1"/>
                </a:solidFill>
                <a:latin typeface="Dosis"/>
                <a:ea typeface="Dosis"/>
                <a:cs typeface="Dosis"/>
                <a:sym typeface="Dosis"/>
              </a:rPr>
              <a:t>.</a:t>
            </a:r>
            <a:endParaRPr b="0" i="0" sz="2000" u="none" cap="none" strike="noStrike">
              <a:solidFill>
                <a:schemeClr val="dk1"/>
              </a:solidFill>
              <a:latin typeface="Dosis"/>
              <a:ea typeface="Dosis"/>
              <a:cs typeface="Dosis"/>
              <a:sym typeface="Dosis"/>
            </a:endParaRPr>
          </a:p>
          <a:p>
            <a:pPr indent="-355600" lvl="0" marL="457200" marR="0" rtl="0" algn="l">
              <a:lnSpc>
                <a:spcPct val="165000"/>
              </a:lnSpc>
              <a:spcBef>
                <a:spcPts val="0"/>
              </a:spcBef>
              <a:spcAft>
                <a:spcPts val="0"/>
              </a:spcAft>
              <a:buClr>
                <a:schemeClr val="dk1"/>
              </a:buClr>
              <a:buSzPts val="2000"/>
              <a:buFont typeface="Dosis"/>
              <a:buChar char="●"/>
            </a:pPr>
            <a:r>
              <a:rPr b="1" i="0" lang="en-US" sz="2000" u="sng" cap="none" strike="noStrike">
                <a:solidFill>
                  <a:schemeClr val="dk1"/>
                </a:solidFill>
                <a:latin typeface="Dosis"/>
                <a:ea typeface="Dosis"/>
                <a:cs typeface="Dosis"/>
                <a:sym typeface="Dosis"/>
              </a:rPr>
              <a:t>BUSINESS METRIC</a:t>
            </a:r>
            <a:r>
              <a:rPr b="1" i="0" lang="en-US" sz="2000" u="none" cap="none" strike="noStrike">
                <a:solidFill>
                  <a:schemeClr val="dk1"/>
                </a:solidFill>
                <a:latin typeface="Dosis"/>
                <a:ea typeface="Dosis"/>
                <a:cs typeface="Dosis"/>
                <a:sym typeface="Dosis"/>
              </a:rPr>
              <a:t> : </a:t>
            </a:r>
            <a:r>
              <a:rPr b="0" i="0" lang="en-US" sz="2000" u="none" cap="none" strike="noStrike">
                <a:solidFill>
                  <a:schemeClr val="dk1"/>
                </a:solidFill>
                <a:latin typeface="Dosis"/>
                <a:ea typeface="Dosis"/>
                <a:cs typeface="Dosis"/>
                <a:sym typeface="Dosis"/>
              </a:rPr>
              <a:t> </a:t>
            </a:r>
            <a:r>
              <a:rPr b="0" i="1" lang="en-US" sz="2000" u="none" cap="none" strike="noStrike">
                <a:solidFill>
                  <a:schemeClr val="dk1"/>
                </a:solidFill>
                <a:latin typeface="Dosis"/>
                <a:ea typeface="Dosis"/>
                <a:cs typeface="Dosis"/>
                <a:sym typeface="Dosis"/>
              </a:rPr>
              <a:t>Time Efficiency / appraisal time</a:t>
            </a:r>
            <a:endParaRPr b="0" i="1" sz="2000" u="none" cap="none" strike="noStrike">
              <a:solidFill>
                <a:schemeClr val="dk1"/>
              </a:solidFill>
              <a:latin typeface="Dosis"/>
              <a:ea typeface="Dosis"/>
              <a:cs typeface="Dosis"/>
              <a:sym typeface="Dosis"/>
            </a:endParaRPr>
          </a:p>
          <a:p>
            <a:pPr indent="-355600" lvl="0" marL="457200" marR="0" rtl="0" algn="l">
              <a:lnSpc>
                <a:spcPct val="165000"/>
              </a:lnSpc>
              <a:spcBef>
                <a:spcPts val="0"/>
              </a:spcBef>
              <a:spcAft>
                <a:spcPts val="0"/>
              </a:spcAft>
              <a:buClr>
                <a:schemeClr val="dk1"/>
              </a:buClr>
              <a:buSzPts val="2000"/>
              <a:buFont typeface="Dosis"/>
              <a:buChar char="●"/>
            </a:pPr>
            <a:r>
              <a:rPr b="1" i="0" lang="en-US" sz="2000" u="sng" cap="none" strike="noStrike">
                <a:solidFill>
                  <a:schemeClr val="dk1"/>
                </a:solidFill>
                <a:latin typeface="Dosis"/>
                <a:ea typeface="Dosis"/>
                <a:cs typeface="Dosis"/>
                <a:sym typeface="Dosis"/>
              </a:rPr>
              <a:t>PENJELASAN SOLUSI</a:t>
            </a:r>
            <a:r>
              <a:rPr b="0" i="0" lang="en-US" sz="2000" u="none" cap="none" strike="noStrike">
                <a:solidFill>
                  <a:schemeClr val="dk1"/>
                </a:solidFill>
                <a:latin typeface="Dosis"/>
                <a:ea typeface="Dosis"/>
                <a:cs typeface="Dosis"/>
                <a:sym typeface="Dosis"/>
              </a:rPr>
              <a:t>: </a:t>
            </a:r>
            <a:endParaRPr b="0" i="0" sz="2000" u="none" cap="none" strike="noStrike">
              <a:solidFill>
                <a:schemeClr val="dk1"/>
              </a:solidFill>
              <a:latin typeface="Dosis"/>
              <a:ea typeface="Dosis"/>
              <a:cs typeface="Dosis"/>
              <a:sym typeface="Dosis"/>
            </a:endParaRPr>
          </a:p>
          <a:p>
            <a:pPr indent="-355600" lvl="1" marL="914400" marR="0" rtl="0" algn="l">
              <a:lnSpc>
                <a:spcPct val="165000"/>
              </a:lnSpc>
              <a:spcBef>
                <a:spcPts val="0"/>
              </a:spcBef>
              <a:spcAft>
                <a:spcPts val="0"/>
              </a:spcAft>
              <a:buClr>
                <a:schemeClr val="dk1"/>
              </a:buClr>
              <a:buSzPts val="2000"/>
              <a:buFont typeface="Dosis"/>
              <a:buChar char="○"/>
            </a:pPr>
            <a:r>
              <a:rPr b="0" i="0" lang="en-US" sz="1800" u="none" cap="none" strike="noStrike">
                <a:solidFill>
                  <a:schemeClr val="dk1"/>
                </a:solidFill>
                <a:latin typeface="Dosis"/>
                <a:ea typeface="Dosis"/>
                <a:cs typeface="Dosis"/>
                <a:sym typeface="Dosis"/>
              </a:rPr>
              <a:t>Kami memanfaatkan model machine learning untuk memprediksi harga mobil bekas dari data histori perusahaan </a:t>
            </a:r>
            <a:r>
              <a:rPr b="1" i="0" lang="en-US" sz="1800" u="none" cap="none" strike="noStrike">
                <a:solidFill>
                  <a:schemeClr val="dk1"/>
                </a:solidFill>
                <a:latin typeface="Dosis"/>
                <a:ea typeface="Dosis"/>
                <a:cs typeface="Dosis"/>
                <a:sym typeface="Dosis"/>
              </a:rPr>
              <a:t>Happy Car</a:t>
            </a:r>
            <a:r>
              <a:rPr b="0" i="0" lang="en-US" sz="1800" u="none" cap="none" strike="noStrike">
                <a:solidFill>
                  <a:schemeClr val="dk1"/>
                </a:solidFill>
                <a:latin typeface="Dosis"/>
                <a:ea typeface="Dosis"/>
                <a:cs typeface="Dosis"/>
                <a:sym typeface="Dosis"/>
              </a:rPr>
              <a:t>. Melalui model ML yang akan digunakan perusahaan </a:t>
            </a:r>
            <a:r>
              <a:rPr b="1" i="0" lang="en-US" sz="1800" u="none" cap="none" strike="noStrike">
                <a:solidFill>
                  <a:schemeClr val="dk1"/>
                </a:solidFill>
                <a:latin typeface="Dosis"/>
                <a:ea typeface="Dosis"/>
                <a:cs typeface="Dosis"/>
                <a:sym typeface="Dosis"/>
              </a:rPr>
              <a:t>Happy Car</a:t>
            </a:r>
            <a:r>
              <a:rPr b="0" i="0" lang="en-US" sz="1800" u="none" cap="none" strike="noStrike">
                <a:solidFill>
                  <a:schemeClr val="dk1"/>
                </a:solidFill>
                <a:latin typeface="Dosis"/>
                <a:ea typeface="Dosis"/>
                <a:cs typeface="Dosis"/>
                <a:sym typeface="Dosis"/>
              </a:rPr>
              <a:t>, pengecekan harga mobil bekas lebih efisien dan terstandarisasi. </a:t>
            </a:r>
            <a:r>
              <a:rPr lang="en-US" sz="1800">
                <a:solidFill>
                  <a:schemeClr val="dk1"/>
                </a:solidFill>
                <a:latin typeface="Dosis"/>
                <a:ea typeface="Dosis"/>
                <a:cs typeface="Dosis"/>
                <a:sym typeface="Dosis"/>
              </a:rPr>
              <a:t> </a:t>
            </a:r>
            <a:endParaRPr sz="1800">
              <a:solidFill>
                <a:schemeClr val="dk1"/>
              </a:solidFill>
              <a:latin typeface="Dosis"/>
              <a:ea typeface="Dosis"/>
              <a:cs typeface="Dosis"/>
              <a:sym typeface="Dosis"/>
            </a:endParaRPr>
          </a:p>
          <a:p>
            <a:pPr indent="-342900" lvl="1" marL="914400" marR="0" rtl="0" algn="l">
              <a:lnSpc>
                <a:spcPct val="165000"/>
              </a:lnSpc>
              <a:spcBef>
                <a:spcPts val="0"/>
              </a:spcBef>
              <a:spcAft>
                <a:spcPts val="0"/>
              </a:spcAft>
              <a:buClr>
                <a:schemeClr val="dk1"/>
              </a:buClr>
              <a:buSzPts val="1800"/>
              <a:buFont typeface="Dosis"/>
              <a:buChar char="○"/>
            </a:pPr>
            <a:r>
              <a:rPr lang="en-US" sz="1800">
                <a:solidFill>
                  <a:schemeClr val="dk1"/>
                </a:solidFill>
                <a:latin typeface="Dosis"/>
                <a:ea typeface="Dosis"/>
                <a:cs typeface="Dosis"/>
                <a:sym typeface="Dosis"/>
              </a:rPr>
              <a:t>Perusahaan </a:t>
            </a:r>
            <a:r>
              <a:rPr b="1" lang="en-US" sz="1800">
                <a:solidFill>
                  <a:schemeClr val="dk1"/>
                </a:solidFill>
                <a:latin typeface="Dosis"/>
                <a:ea typeface="Dosis"/>
                <a:cs typeface="Dosis"/>
                <a:sym typeface="Dosis"/>
              </a:rPr>
              <a:t>Happy Car </a:t>
            </a:r>
            <a:r>
              <a:rPr lang="en-US" sz="1800">
                <a:solidFill>
                  <a:schemeClr val="dk1"/>
                </a:solidFill>
                <a:latin typeface="Dosis"/>
                <a:ea typeface="Dosis"/>
                <a:cs typeface="Dosis"/>
                <a:sym typeface="Dosis"/>
              </a:rPr>
              <a:t>membutuhkan durasi sekitar 45 menit, dimana 35 menit digunakan untuk inspeksi mobil dan 10 menit untuk penentuan harga.</a:t>
            </a:r>
            <a:endParaRPr sz="1800">
              <a:solidFill>
                <a:schemeClr val="dk1"/>
              </a:solidFill>
              <a:latin typeface="Dosis"/>
              <a:ea typeface="Dosis"/>
              <a:cs typeface="Dosis"/>
              <a:sym typeface="Dosis"/>
            </a:endParaRPr>
          </a:p>
          <a:p>
            <a:pPr indent="-342900" lvl="1" marL="914400" marR="0" rtl="0" algn="l">
              <a:lnSpc>
                <a:spcPct val="165000"/>
              </a:lnSpc>
              <a:spcBef>
                <a:spcPts val="0"/>
              </a:spcBef>
              <a:spcAft>
                <a:spcPts val="0"/>
              </a:spcAft>
              <a:buClr>
                <a:schemeClr val="dk1"/>
              </a:buClr>
              <a:buSzPts val="1800"/>
              <a:buFont typeface="Dosis"/>
              <a:buChar char="○"/>
            </a:pPr>
            <a:r>
              <a:rPr lang="en-US" sz="1800">
                <a:solidFill>
                  <a:schemeClr val="dk1"/>
                </a:solidFill>
                <a:latin typeface="Dosis"/>
                <a:ea typeface="Dosis"/>
                <a:cs typeface="Dosis"/>
                <a:sym typeface="Dosis"/>
              </a:rPr>
              <a:t>Dengan menggunakan model kami, maka perusahaan dapat memangkas waktu inspeksi dan penentuan harga, sehingga waktu yang dibutuhkan hanya lah 10 menit untuk dapat di-</a:t>
            </a:r>
            <a:r>
              <a:rPr i="1" lang="en-US" sz="1800">
                <a:solidFill>
                  <a:schemeClr val="dk1"/>
                </a:solidFill>
                <a:latin typeface="Dosis"/>
                <a:ea typeface="Dosis"/>
                <a:cs typeface="Dosis"/>
                <a:sym typeface="Dosis"/>
              </a:rPr>
              <a:t>approve.</a:t>
            </a:r>
            <a:endParaRPr i="1" sz="1800">
              <a:solidFill>
                <a:schemeClr val="dk1"/>
              </a:solidFill>
              <a:latin typeface="Dosis"/>
              <a:ea typeface="Dosis"/>
              <a:cs typeface="Dosis"/>
              <a:sym typeface="Dosi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g11c98cce024_1_0"/>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111111"/>
              <a:buNone/>
            </a:pPr>
            <a:r>
              <a:t/>
            </a:r>
            <a:endParaRPr/>
          </a:p>
        </p:txBody>
      </p:sp>
      <p:sp>
        <p:nvSpPr>
          <p:cNvPr id="580" name="Google Shape;580;g11c98cce024_1_0"/>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p>
            <a:pPr indent="0" lvl="0" marL="0" rtl="0" algn="l">
              <a:lnSpc>
                <a:spcPct val="115000"/>
              </a:lnSpc>
              <a:spcBef>
                <a:spcPts val="0"/>
              </a:spcBef>
              <a:spcAft>
                <a:spcPts val="0"/>
              </a:spcAft>
              <a:buSzPts val="1900"/>
              <a:buNone/>
            </a:pPr>
            <a:r>
              <a:rPr lang="en-US" u="sng">
                <a:solidFill>
                  <a:schemeClr val="hlink"/>
                </a:solidFill>
                <a:hlinkClick r:id="rId3"/>
              </a:rPr>
              <a:t>https://en.wikipedia.org/wiki/Vehicle_size_class</a:t>
            </a:r>
            <a:endParaRPr/>
          </a:p>
          <a:p>
            <a:pPr indent="0" lvl="0" marL="0" rtl="0" algn="l">
              <a:lnSpc>
                <a:spcPct val="115000"/>
              </a:lnSpc>
              <a:spcBef>
                <a:spcPts val="0"/>
              </a:spcBef>
              <a:spcAft>
                <a:spcPts val="0"/>
              </a:spcAft>
              <a:buSzPts val="1900"/>
              <a:buNone/>
            </a:pPr>
            <a:r>
              <a:rPr lang="en-US" u="sng">
                <a:solidFill>
                  <a:schemeClr val="hlink"/>
                </a:solidFill>
                <a:hlinkClick r:id="rId4"/>
              </a:rPr>
              <a:t>https://www.automotivescience.com/pages/vehicle-class-division</a:t>
            </a:r>
            <a:endParaRPr/>
          </a:p>
          <a:p>
            <a:pPr indent="0" lvl="0" marL="0" rtl="0" algn="l">
              <a:lnSpc>
                <a:spcPct val="115000"/>
              </a:lnSpc>
              <a:spcBef>
                <a:spcPts val="0"/>
              </a:spcBef>
              <a:spcAft>
                <a:spcPts val="0"/>
              </a:spcAft>
              <a:buSzPts val="1900"/>
              <a:buNone/>
            </a:pPr>
            <a:r>
              <a:t/>
            </a:r>
            <a:endParaRPr/>
          </a:p>
          <a:p>
            <a:pPr indent="0" lvl="0" marL="0" rtl="0" algn="l">
              <a:lnSpc>
                <a:spcPct val="115000"/>
              </a:lnSpc>
              <a:spcBef>
                <a:spcPts val="0"/>
              </a:spcBef>
              <a:spcAft>
                <a:spcPts val="0"/>
              </a:spcAft>
              <a:buSzPts val="1900"/>
              <a:buNone/>
            </a:pPr>
            <a:r>
              <a:rPr lang="en-US" u="sng">
                <a:solidFill>
                  <a:schemeClr val="hlink"/>
                </a:solidFill>
                <a:hlinkClick r:id="rId5"/>
              </a:rPr>
              <a:t>https://en.wikipedia.org/wiki/Mid-size_car</a:t>
            </a:r>
            <a:endParaRPr/>
          </a:p>
          <a:p>
            <a:pPr indent="0" lvl="0" marL="0" rtl="0" algn="l">
              <a:lnSpc>
                <a:spcPct val="115000"/>
              </a:lnSpc>
              <a:spcBef>
                <a:spcPts val="0"/>
              </a:spcBef>
              <a:spcAft>
                <a:spcPts val="0"/>
              </a:spcAft>
              <a:buSzPts val="1900"/>
              <a:buNone/>
            </a:pPr>
            <a:r>
              <a:t/>
            </a:r>
            <a:endParaRPr/>
          </a:p>
          <a:p>
            <a:pPr indent="0" lvl="0" marL="0" rtl="0" algn="l">
              <a:lnSpc>
                <a:spcPct val="115000"/>
              </a:lnSpc>
              <a:spcBef>
                <a:spcPts val="0"/>
              </a:spcBef>
              <a:spcAft>
                <a:spcPts val="0"/>
              </a:spcAft>
              <a:buSzPts val="1900"/>
              <a:buNone/>
            </a:pPr>
            <a:r>
              <a:rPr lang="en-US"/>
              <a:t>https://www.automotivescience.com/pages/vehicle-class-division</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5" name="Shape 585"/>
        <p:cNvGrpSpPr/>
        <p:nvPr/>
      </p:nvGrpSpPr>
      <p:grpSpPr>
        <a:xfrm>
          <a:off x="0" y="0"/>
          <a:ext cx="0" cy="0"/>
          <a:chOff x="0" y="0"/>
          <a:chExt cx="0" cy="0"/>
        </a:xfrm>
      </p:grpSpPr>
      <p:sp>
        <p:nvSpPr>
          <p:cNvPr id="586" name="Google Shape;586;g12cd11ba3ff_3_42"/>
          <p:cNvSpPr txBox="1"/>
          <p:nvPr/>
        </p:nvSpPr>
        <p:spPr>
          <a:xfrm>
            <a:off x="564125" y="127375"/>
            <a:ext cx="6032400" cy="535500"/>
          </a:xfrm>
          <a:prstGeom prst="rect">
            <a:avLst/>
          </a:prstGeom>
          <a:noFill/>
          <a:ln>
            <a:noFill/>
          </a:ln>
        </p:spPr>
        <p:txBody>
          <a:bodyPr anchorCtr="0" anchor="t" bIns="91425" lIns="91425" spcFirstLastPara="1" rIns="91425" wrap="square" tIns="91425">
            <a:spAutoFit/>
          </a:bodyPr>
          <a:lstStyle/>
          <a:p>
            <a:pPr indent="0" lvl="0" marL="0" marR="0" rtl="0" algn="l">
              <a:lnSpc>
                <a:spcPct val="95000"/>
              </a:lnSpc>
              <a:spcBef>
                <a:spcPts val="0"/>
              </a:spcBef>
              <a:spcAft>
                <a:spcPts val="0"/>
              </a:spcAft>
              <a:buClr>
                <a:srgbClr val="000000"/>
              </a:buClr>
              <a:buSzPts val="2400"/>
              <a:buFont typeface="Arial"/>
              <a:buNone/>
            </a:pPr>
            <a:r>
              <a:rPr b="1" i="0" lang="en-US" sz="2400" u="none" cap="none" strike="noStrike">
                <a:solidFill>
                  <a:srgbClr val="0000FF"/>
                </a:solidFill>
                <a:latin typeface="Arial"/>
                <a:ea typeface="Arial"/>
                <a:cs typeface="Arial"/>
                <a:sym typeface="Arial"/>
              </a:rPr>
              <a:t>7. Feature Extraction</a:t>
            </a:r>
            <a:endParaRPr b="1" i="0" sz="2400" u="none" cap="none" strike="noStrike">
              <a:solidFill>
                <a:srgbClr val="0000FF"/>
              </a:solidFill>
              <a:latin typeface="Arial"/>
              <a:ea typeface="Arial"/>
              <a:cs typeface="Arial"/>
              <a:sym typeface="Arial"/>
            </a:endParaRPr>
          </a:p>
        </p:txBody>
      </p:sp>
      <p:sp>
        <p:nvSpPr>
          <p:cNvPr id="587" name="Google Shape;587;g12cd11ba3ff_3_42"/>
          <p:cNvSpPr txBox="1"/>
          <p:nvPr/>
        </p:nvSpPr>
        <p:spPr>
          <a:xfrm>
            <a:off x="811350" y="822425"/>
            <a:ext cx="9799500" cy="3050700"/>
          </a:xfrm>
          <a:prstGeom prst="rect">
            <a:avLst/>
          </a:prstGeom>
          <a:noFill/>
          <a:ln>
            <a:noFill/>
          </a:ln>
        </p:spPr>
        <p:txBody>
          <a:bodyPr anchorCtr="0" anchor="t" bIns="91425" lIns="91425" spcFirstLastPara="1" rIns="91425" wrap="square" tIns="91425">
            <a:spAutoFit/>
          </a:bodyPr>
          <a:lstStyle/>
          <a:p>
            <a:pPr indent="0" lvl="0" marL="0" marR="0" rtl="0" algn="l">
              <a:lnSpc>
                <a:spcPct val="95000"/>
              </a:lnSpc>
              <a:spcBef>
                <a:spcPts val="0"/>
              </a:spcBef>
              <a:spcAft>
                <a:spcPts val="0"/>
              </a:spcAft>
              <a:buClr>
                <a:srgbClr val="000000"/>
              </a:buClr>
              <a:buSzPts val="1400"/>
              <a:buFont typeface="Arial"/>
              <a:buNone/>
            </a:pPr>
            <a:r>
              <a:rPr b="1" i="0" lang="en-US" sz="1400" u="none" cap="none" strike="noStrike">
                <a:solidFill>
                  <a:schemeClr val="dk1"/>
                </a:solidFill>
                <a:latin typeface="Dosis"/>
                <a:ea typeface="Dosis"/>
                <a:cs typeface="Dosis"/>
                <a:sym typeface="Dosis"/>
              </a:rPr>
              <a:t>Berikut adalah feature yang berhasil diekstraksi berdasarkan fitur yang telah ada sebelumnya, diantaranya adalah:</a:t>
            </a:r>
            <a:endParaRPr b="1" i="0" sz="1400" u="none" cap="none" strike="noStrike">
              <a:solidFill>
                <a:schemeClr val="dk1"/>
              </a:solidFill>
              <a:latin typeface="Dosis"/>
              <a:ea typeface="Dosis"/>
              <a:cs typeface="Dosis"/>
              <a:sym typeface="Dosis"/>
            </a:endParaRPr>
          </a:p>
          <a:p>
            <a:pPr indent="-317500" lvl="0" marL="457200" marR="0" rtl="0" algn="l">
              <a:lnSpc>
                <a:spcPct val="95000"/>
              </a:lnSpc>
              <a:spcBef>
                <a:spcPts val="0"/>
              </a:spcBef>
              <a:spcAft>
                <a:spcPts val="0"/>
              </a:spcAft>
              <a:buClr>
                <a:schemeClr val="dk1"/>
              </a:buClr>
              <a:buSzPts val="1400"/>
              <a:buFont typeface="Dosis"/>
              <a:buChar char="●"/>
            </a:pPr>
            <a:r>
              <a:t/>
            </a:r>
            <a:endParaRPr b="1" i="0" sz="1400" u="none" cap="none" strike="noStrike">
              <a:solidFill>
                <a:schemeClr val="dk1"/>
              </a:solidFill>
              <a:latin typeface="Dosis"/>
              <a:ea typeface="Dosis"/>
              <a:cs typeface="Dosis"/>
              <a:sym typeface="Dosis"/>
            </a:endParaRPr>
          </a:p>
          <a:p>
            <a:pPr indent="-317500" lvl="0" marL="457200" marR="0" rtl="0" algn="l">
              <a:lnSpc>
                <a:spcPct val="95000"/>
              </a:lnSpc>
              <a:spcBef>
                <a:spcPts val="0"/>
              </a:spcBef>
              <a:spcAft>
                <a:spcPts val="0"/>
              </a:spcAft>
              <a:buClr>
                <a:schemeClr val="dk1"/>
              </a:buClr>
              <a:buSzPts val="1400"/>
              <a:buFont typeface="Dosis"/>
              <a:buChar char="●"/>
            </a:pPr>
            <a:r>
              <a:rPr b="1" i="0" lang="en-US" sz="1400" u="none" cap="none" strike="noStrike">
                <a:solidFill>
                  <a:schemeClr val="dk1"/>
                </a:solidFill>
                <a:latin typeface="Dosis"/>
                <a:ea typeface="Dosis"/>
                <a:cs typeface="Dosis"/>
                <a:sym typeface="Dosis"/>
              </a:rPr>
              <a:t>Umur mobil : tanggal masuk lelang (saledate)   - year(tahun produksi) -&gt; production: tanggal input data di web</a:t>
            </a:r>
            <a:endParaRPr b="1" i="0" sz="1400" u="none" cap="none" strike="noStrike">
              <a:solidFill>
                <a:schemeClr val="dk1"/>
              </a:solidFill>
              <a:latin typeface="Dosis"/>
              <a:ea typeface="Dosis"/>
              <a:cs typeface="Dosis"/>
              <a:sym typeface="Dosis"/>
            </a:endParaRPr>
          </a:p>
          <a:p>
            <a:pPr indent="0" lvl="0" marL="457200" marR="0" rtl="0" algn="l">
              <a:lnSpc>
                <a:spcPct val="95000"/>
              </a:lnSpc>
              <a:spcBef>
                <a:spcPts val="0"/>
              </a:spcBef>
              <a:spcAft>
                <a:spcPts val="0"/>
              </a:spcAft>
              <a:buClr>
                <a:srgbClr val="000000"/>
              </a:buClr>
              <a:buSzPts val="1400"/>
              <a:buFont typeface="Arial"/>
              <a:buNone/>
            </a:pPr>
            <a:r>
              <a:t/>
            </a:r>
            <a:endParaRPr b="1" i="0" sz="1400" u="none" cap="none" strike="noStrike">
              <a:solidFill>
                <a:schemeClr val="dk1"/>
              </a:solidFill>
              <a:latin typeface="Dosis"/>
              <a:ea typeface="Dosis"/>
              <a:cs typeface="Dosis"/>
              <a:sym typeface="Dosis"/>
            </a:endParaRPr>
          </a:p>
          <a:p>
            <a:pPr indent="0" lvl="0" marL="0" marR="0" rtl="0" algn="l">
              <a:lnSpc>
                <a:spcPct val="95000"/>
              </a:lnSpc>
              <a:spcBef>
                <a:spcPts val="0"/>
              </a:spcBef>
              <a:spcAft>
                <a:spcPts val="0"/>
              </a:spcAft>
              <a:buClr>
                <a:srgbClr val="000000"/>
              </a:buClr>
              <a:buSzPts val="1400"/>
              <a:buFont typeface="Arial"/>
              <a:buNone/>
            </a:pPr>
            <a:r>
              <a:t/>
            </a:r>
            <a:endParaRPr b="1" i="0" sz="1400" u="none" cap="none" strike="noStrike">
              <a:solidFill>
                <a:schemeClr val="dk1"/>
              </a:solidFill>
              <a:latin typeface="Dosis"/>
              <a:ea typeface="Dosis"/>
              <a:cs typeface="Dosis"/>
              <a:sym typeface="Dosis"/>
            </a:endParaRPr>
          </a:p>
          <a:p>
            <a:pPr indent="0" lvl="0" marL="0" marR="0" rtl="0" algn="l">
              <a:lnSpc>
                <a:spcPct val="95000"/>
              </a:lnSpc>
              <a:spcBef>
                <a:spcPts val="0"/>
              </a:spcBef>
              <a:spcAft>
                <a:spcPts val="0"/>
              </a:spcAft>
              <a:buClr>
                <a:srgbClr val="000000"/>
              </a:buClr>
              <a:buSzPts val="1400"/>
              <a:buFont typeface="Arial"/>
              <a:buNone/>
            </a:pPr>
            <a:r>
              <a:t/>
            </a:r>
            <a:endParaRPr b="1" i="0" sz="1400" u="none" cap="none" strike="noStrike">
              <a:solidFill>
                <a:schemeClr val="dk1"/>
              </a:solidFill>
              <a:latin typeface="Dosis"/>
              <a:ea typeface="Dosis"/>
              <a:cs typeface="Dosis"/>
              <a:sym typeface="Dosis"/>
            </a:endParaRPr>
          </a:p>
          <a:p>
            <a:pPr indent="0" lvl="0" marL="0" marR="0" rtl="0" algn="l">
              <a:lnSpc>
                <a:spcPct val="95000"/>
              </a:lnSpc>
              <a:spcBef>
                <a:spcPts val="0"/>
              </a:spcBef>
              <a:spcAft>
                <a:spcPts val="0"/>
              </a:spcAft>
              <a:buClr>
                <a:srgbClr val="000000"/>
              </a:buClr>
              <a:buSzPts val="1400"/>
              <a:buFont typeface="Arial"/>
              <a:buNone/>
            </a:pPr>
            <a:r>
              <a:t/>
            </a:r>
            <a:endParaRPr b="1" i="0" sz="1400" u="none" cap="none" strike="noStrike">
              <a:solidFill>
                <a:schemeClr val="dk1"/>
              </a:solidFill>
              <a:latin typeface="Dosis"/>
              <a:ea typeface="Dosis"/>
              <a:cs typeface="Dosis"/>
              <a:sym typeface="Dosis"/>
            </a:endParaRPr>
          </a:p>
          <a:p>
            <a:pPr indent="0" lvl="0" marL="0" marR="0" rtl="0" algn="l">
              <a:lnSpc>
                <a:spcPct val="95000"/>
              </a:lnSpc>
              <a:spcBef>
                <a:spcPts val="0"/>
              </a:spcBef>
              <a:spcAft>
                <a:spcPts val="0"/>
              </a:spcAft>
              <a:buClr>
                <a:srgbClr val="000000"/>
              </a:buClr>
              <a:buSzPts val="1400"/>
              <a:buFont typeface="Arial"/>
              <a:buNone/>
            </a:pPr>
            <a:r>
              <a:t/>
            </a:r>
            <a:endParaRPr b="1" i="0" sz="1400" u="none" cap="none" strike="noStrike">
              <a:solidFill>
                <a:schemeClr val="dk1"/>
              </a:solidFill>
              <a:latin typeface="Dosis"/>
              <a:ea typeface="Dosis"/>
              <a:cs typeface="Dosis"/>
              <a:sym typeface="Dosis"/>
            </a:endParaRPr>
          </a:p>
          <a:p>
            <a:pPr indent="0" lvl="0" marL="0" marR="0" rtl="0" algn="l">
              <a:lnSpc>
                <a:spcPct val="95000"/>
              </a:lnSpc>
              <a:spcBef>
                <a:spcPts val="0"/>
              </a:spcBef>
              <a:spcAft>
                <a:spcPts val="0"/>
              </a:spcAft>
              <a:buClr>
                <a:srgbClr val="000000"/>
              </a:buClr>
              <a:buSzPts val="1400"/>
              <a:buFont typeface="Arial"/>
              <a:buNone/>
            </a:pPr>
            <a:r>
              <a:t/>
            </a:r>
            <a:endParaRPr b="1" i="0" sz="1400" u="none" cap="none" strike="noStrike">
              <a:solidFill>
                <a:schemeClr val="dk1"/>
              </a:solidFill>
              <a:latin typeface="Dosis"/>
              <a:ea typeface="Dosis"/>
              <a:cs typeface="Dosis"/>
              <a:sym typeface="Dosis"/>
            </a:endParaRPr>
          </a:p>
          <a:p>
            <a:pPr indent="0" lvl="0" marL="0" marR="0" rtl="0" algn="l">
              <a:lnSpc>
                <a:spcPct val="95000"/>
              </a:lnSpc>
              <a:spcBef>
                <a:spcPts val="0"/>
              </a:spcBef>
              <a:spcAft>
                <a:spcPts val="0"/>
              </a:spcAft>
              <a:buClr>
                <a:srgbClr val="000000"/>
              </a:buClr>
              <a:buSzPts val="1400"/>
              <a:buFont typeface="Arial"/>
              <a:buNone/>
            </a:pPr>
            <a:r>
              <a:t/>
            </a:r>
            <a:endParaRPr b="1" i="0" sz="1400" u="none" cap="none" strike="noStrike">
              <a:solidFill>
                <a:schemeClr val="dk1"/>
              </a:solidFill>
              <a:latin typeface="Dosis"/>
              <a:ea typeface="Dosis"/>
              <a:cs typeface="Dosis"/>
              <a:sym typeface="Dosis"/>
            </a:endParaRPr>
          </a:p>
          <a:p>
            <a:pPr indent="0" lvl="0" marL="0" marR="0" rtl="0" algn="l">
              <a:lnSpc>
                <a:spcPct val="95000"/>
              </a:lnSpc>
              <a:spcBef>
                <a:spcPts val="0"/>
              </a:spcBef>
              <a:spcAft>
                <a:spcPts val="0"/>
              </a:spcAft>
              <a:buClr>
                <a:srgbClr val="000000"/>
              </a:buClr>
              <a:buSzPts val="1400"/>
              <a:buFont typeface="Arial"/>
              <a:buNone/>
            </a:pPr>
            <a:r>
              <a:t/>
            </a:r>
            <a:endParaRPr b="1" i="0" sz="1400" u="none" cap="none" strike="noStrike">
              <a:solidFill>
                <a:schemeClr val="dk1"/>
              </a:solidFill>
              <a:latin typeface="Dosis"/>
              <a:ea typeface="Dosis"/>
              <a:cs typeface="Dosis"/>
              <a:sym typeface="Dosis"/>
            </a:endParaRPr>
          </a:p>
          <a:p>
            <a:pPr indent="0" lvl="0" marL="0" marR="0" rtl="0" algn="l">
              <a:lnSpc>
                <a:spcPct val="95000"/>
              </a:lnSpc>
              <a:spcBef>
                <a:spcPts val="0"/>
              </a:spcBef>
              <a:spcAft>
                <a:spcPts val="0"/>
              </a:spcAft>
              <a:buClr>
                <a:srgbClr val="000000"/>
              </a:buClr>
              <a:buSzPts val="1400"/>
              <a:buFont typeface="Arial"/>
              <a:buNone/>
            </a:pPr>
            <a:r>
              <a:t/>
            </a:r>
            <a:endParaRPr b="1" i="0" sz="1400" u="none" cap="none" strike="noStrike">
              <a:solidFill>
                <a:schemeClr val="dk1"/>
              </a:solidFill>
              <a:latin typeface="Dosis"/>
              <a:ea typeface="Dosis"/>
              <a:cs typeface="Dosis"/>
              <a:sym typeface="Dosis"/>
            </a:endParaRPr>
          </a:p>
          <a:p>
            <a:pPr indent="0" lvl="0" marL="0" marR="0" rtl="0" algn="l">
              <a:lnSpc>
                <a:spcPct val="95000"/>
              </a:lnSpc>
              <a:spcBef>
                <a:spcPts val="0"/>
              </a:spcBef>
              <a:spcAft>
                <a:spcPts val="0"/>
              </a:spcAft>
              <a:buClr>
                <a:srgbClr val="000000"/>
              </a:buClr>
              <a:buSzPts val="1400"/>
              <a:buFont typeface="Arial"/>
              <a:buNone/>
            </a:pPr>
            <a:r>
              <a:t/>
            </a:r>
            <a:endParaRPr b="1" i="0" sz="1400" u="none" cap="none" strike="noStrike">
              <a:solidFill>
                <a:schemeClr val="dk1"/>
              </a:solidFill>
              <a:latin typeface="Dosis"/>
              <a:ea typeface="Dosis"/>
              <a:cs typeface="Dosis"/>
              <a:sym typeface="Dosis"/>
            </a:endParaRPr>
          </a:p>
          <a:p>
            <a:pPr indent="0" lvl="0" marL="0" marR="0" rtl="0" algn="l">
              <a:lnSpc>
                <a:spcPct val="95000"/>
              </a:lnSpc>
              <a:spcBef>
                <a:spcPts val="0"/>
              </a:spcBef>
              <a:spcAft>
                <a:spcPts val="0"/>
              </a:spcAft>
              <a:buClr>
                <a:srgbClr val="000000"/>
              </a:buClr>
              <a:buSzPts val="1400"/>
              <a:buFont typeface="Arial"/>
              <a:buNone/>
            </a:pPr>
            <a:r>
              <a:t/>
            </a:r>
            <a:endParaRPr b="1" i="0" sz="1400" u="none" cap="none" strike="noStrike">
              <a:solidFill>
                <a:schemeClr val="dk1"/>
              </a:solidFill>
              <a:latin typeface="Dosis"/>
              <a:ea typeface="Dosis"/>
              <a:cs typeface="Dosis"/>
              <a:sym typeface="Dosis"/>
            </a:endParaRPr>
          </a:p>
        </p:txBody>
      </p:sp>
      <p:pic>
        <p:nvPicPr>
          <p:cNvPr id="588" name="Google Shape;588;g12cd11ba3ff_3_42"/>
          <p:cNvPicPr preferRelativeResize="0"/>
          <p:nvPr/>
        </p:nvPicPr>
        <p:blipFill rotWithShape="1">
          <a:blip r:embed="rId3">
            <a:alphaModFix/>
          </a:blip>
          <a:srcRect b="0" l="0" r="0" t="0"/>
          <a:stretch/>
        </p:blipFill>
        <p:spPr>
          <a:xfrm>
            <a:off x="466750" y="2325300"/>
            <a:ext cx="5456593" cy="2680075"/>
          </a:xfrm>
          <a:prstGeom prst="rect">
            <a:avLst/>
          </a:prstGeom>
          <a:noFill/>
          <a:ln>
            <a:noFill/>
          </a:ln>
        </p:spPr>
      </p:pic>
      <p:pic>
        <p:nvPicPr>
          <p:cNvPr id="589" name="Google Shape;589;g12cd11ba3ff_3_42"/>
          <p:cNvPicPr preferRelativeResize="0"/>
          <p:nvPr/>
        </p:nvPicPr>
        <p:blipFill rotWithShape="1">
          <a:blip r:embed="rId4">
            <a:alphaModFix/>
          </a:blip>
          <a:srcRect b="0" l="0" r="0" t="0"/>
          <a:stretch/>
        </p:blipFill>
        <p:spPr>
          <a:xfrm>
            <a:off x="6189992" y="2325300"/>
            <a:ext cx="5529579" cy="2680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g13031ff8d1e_1_0"/>
          <p:cNvSpPr txBox="1"/>
          <p:nvPr/>
        </p:nvSpPr>
        <p:spPr>
          <a:xfrm>
            <a:off x="837445" y="1713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Latar Belakang Masalah</a:t>
            </a:r>
            <a:endParaRPr b="1" i="0" sz="3200" u="none" cap="none" strike="noStrike">
              <a:solidFill>
                <a:srgbClr val="0198A3"/>
              </a:solidFill>
              <a:latin typeface="Montserrat"/>
              <a:ea typeface="Montserrat"/>
              <a:cs typeface="Montserrat"/>
              <a:sym typeface="Montserrat"/>
            </a:endParaRPr>
          </a:p>
        </p:txBody>
      </p:sp>
      <p:sp>
        <p:nvSpPr>
          <p:cNvPr id="106" name="Google Shape;106;g13031ff8d1e_1_0"/>
          <p:cNvSpPr txBox="1"/>
          <p:nvPr/>
        </p:nvSpPr>
        <p:spPr>
          <a:xfrm>
            <a:off x="946225" y="939275"/>
            <a:ext cx="10533000" cy="44637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65000"/>
              </a:lnSpc>
              <a:spcBef>
                <a:spcPts val="0"/>
              </a:spcBef>
              <a:spcAft>
                <a:spcPts val="0"/>
              </a:spcAft>
              <a:buClr>
                <a:schemeClr val="dk1"/>
              </a:buClr>
              <a:buSzPts val="2000"/>
              <a:buFont typeface="Dosis"/>
              <a:buChar char="●"/>
            </a:pPr>
            <a:r>
              <a:rPr b="1" lang="en-US" sz="2000" u="sng">
                <a:solidFill>
                  <a:schemeClr val="dk1"/>
                </a:solidFill>
                <a:latin typeface="Dosis"/>
                <a:ea typeface="Dosis"/>
                <a:cs typeface="Dosis"/>
                <a:sym typeface="Dosis"/>
              </a:rPr>
              <a:t>Penjelasan Solusi:</a:t>
            </a:r>
            <a:endParaRPr b="1" sz="2000" u="sng">
              <a:solidFill>
                <a:schemeClr val="dk1"/>
              </a:solidFill>
              <a:latin typeface="Dosis"/>
              <a:ea typeface="Dosis"/>
              <a:cs typeface="Dosis"/>
              <a:sym typeface="Dosis"/>
            </a:endParaRPr>
          </a:p>
          <a:p>
            <a:pPr indent="-355600" lvl="1" marL="914400" marR="0" rtl="0" algn="l">
              <a:lnSpc>
                <a:spcPct val="165000"/>
              </a:lnSpc>
              <a:spcBef>
                <a:spcPts val="0"/>
              </a:spcBef>
              <a:spcAft>
                <a:spcPts val="0"/>
              </a:spcAft>
              <a:buClr>
                <a:schemeClr val="dk1"/>
              </a:buClr>
              <a:buSzPts val="2000"/>
              <a:buFont typeface="Dosis"/>
              <a:buChar char="○"/>
            </a:pPr>
            <a:r>
              <a:rPr b="1" lang="en-US" sz="2000" u="sng">
                <a:solidFill>
                  <a:schemeClr val="dk1"/>
                </a:solidFill>
                <a:latin typeface="Dosis"/>
                <a:ea typeface="Dosis"/>
                <a:cs typeface="Dosis"/>
                <a:sym typeface="Dosis"/>
              </a:rPr>
              <a:t>Tahap yang digunakan</a:t>
            </a:r>
            <a:endParaRPr b="1" sz="2000" u="sng">
              <a:solidFill>
                <a:schemeClr val="dk1"/>
              </a:solidFill>
              <a:latin typeface="Dosis"/>
              <a:ea typeface="Dosis"/>
              <a:cs typeface="Dosis"/>
              <a:sym typeface="Dosis"/>
            </a:endParaRPr>
          </a:p>
          <a:p>
            <a:pPr indent="-355600" lvl="2" marL="1371600" marR="0" rtl="0" algn="l">
              <a:lnSpc>
                <a:spcPct val="165000"/>
              </a:lnSpc>
              <a:spcBef>
                <a:spcPts val="0"/>
              </a:spcBef>
              <a:spcAft>
                <a:spcPts val="0"/>
              </a:spcAft>
              <a:buClr>
                <a:schemeClr val="dk1"/>
              </a:buClr>
              <a:buSzPts val="2000"/>
              <a:buFont typeface="Dosis"/>
              <a:buChar char="■"/>
            </a:pPr>
            <a:r>
              <a:rPr lang="en-US" sz="2000" u="sng">
                <a:solidFill>
                  <a:schemeClr val="dk1"/>
                </a:solidFill>
                <a:latin typeface="Dosis"/>
                <a:ea typeface="Dosis"/>
                <a:cs typeface="Dosis"/>
                <a:sym typeface="Dosis"/>
              </a:rPr>
              <a:t>Pemilik mobil bekas mendaftarkan kendaraan dengan cara mengisi data pribadi dan data mobil (kedua data akan diminta untuk melampirkan gambar pada bagian tertentu)</a:t>
            </a:r>
            <a:endParaRPr sz="2000" u="sng">
              <a:solidFill>
                <a:schemeClr val="dk1"/>
              </a:solidFill>
              <a:latin typeface="Dosis"/>
              <a:ea typeface="Dosis"/>
              <a:cs typeface="Dosis"/>
              <a:sym typeface="Dosis"/>
            </a:endParaRPr>
          </a:p>
          <a:p>
            <a:pPr indent="-355600" lvl="2" marL="1371600" marR="0" rtl="0" algn="l">
              <a:lnSpc>
                <a:spcPct val="165000"/>
              </a:lnSpc>
              <a:spcBef>
                <a:spcPts val="0"/>
              </a:spcBef>
              <a:spcAft>
                <a:spcPts val="0"/>
              </a:spcAft>
              <a:buClr>
                <a:schemeClr val="dk1"/>
              </a:buClr>
              <a:buSzPts val="2000"/>
              <a:buFont typeface="Dosis"/>
              <a:buChar char="■"/>
            </a:pPr>
            <a:r>
              <a:rPr lang="en-US" sz="2000" u="sng">
                <a:solidFill>
                  <a:schemeClr val="dk1"/>
                </a:solidFill>
                <a:latin typeface="Dosis"/>
                <a:ea typeface="Dosis"/>
                <a:cs typeface="Dosis"/>
                <a:sym typeface="Dosis"/>
              </a:rPr>
              <a:t>Pemilik akan mendapatkan informasi rentang harga beserta nomor antrian inspeksi (yang berisikan nomor urut, tanggal inspeksi, dan lokasi cabang Happy Car)</a:t>
            </a:r>
            <a:endParaRPr sz="2000" u="sng">
              <a:solidFill>
                <a:schemeClr val="dk1"/>
              </a:solidFill>
              <a:latin typeface="Dosis"/>
              <a:ea typeface="Dosis"/>
              <a:cs typeface="Dosis"/>
              <a:sym typeface="Dosis"/>
            </a:endParaRPr>
          </a:p>
          <a:p>
            <a:pPr indent="-355600" lvl="2" marL="1371600" marR="0" rtl="0" algn="l">
              <a:lnSpc>
                <a:spcPct val="165000"/>
              </a:lnSpc>
              <a:spcBef>
                <a:spcPts val="0"/>
              </a:spcBef>
              <a:spcAft>
                <a:spcPts val="0"/>
              </a:spcAft>
              <a:buClr>
                <a:schemeClr val="dk1"/>
              </a:buClr>
              <a:buSzPts val="2000"/>
              <a:buFont typeface="Dosis"/>
              <a:buChar char="■"/>
            </a:pPr>
            <a:r>
              <a:rPr lang="en-US" sz="2000" u="sng">
                <a:solidFill>
                  <a:schemeClr val="dk1"/>
                </a:solidFill>
                <a:latin typeface="Dosis"/>
                <a:ea typeface="Dosis"/>
                <a:cs typeface="Dosis"/>
                <a:sym typeface="Dosis"/>
              </a:rPr>
              <a:t>Mobil bekas yang datang akan di inspeksi oleh tim, untuk di-check kondisinya, dan nantinya hasil penilaian tersebut akan dimasukkan ke model untuk didapatkan nilai pasti penjualan mobil bekas</a:t>
            </a:r>
            <a:endParaRPr sz="2000" u="sng">
              <a:solidFill>
                <a:schemeClr val="dk1"/>
              </a:solidFill>
              <a:latin typeface="Dosis"/>
              <a:ea typeface="Dosis"/>
              <a:cs typeface="Dosis"/>
              <a:sym typeface="Dosi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6"/>
          <p:cNvSpPr txBox="1"/>
          <p:nvPr>
            <p:ph type="title"/>
          </p:nvPr>
        </p:nvSpPr>
        <p:spPr>
          <a:xfrm>
            <a:off x="500550" y="2307869"/>
            <a:ext cx="11190900" cy="2550000"/>
          </a:xfrm>
          <a:prstGeom prst="rect">
            <a:avLst/>
          </a:prstGeom>
          <a:noFill/>
          <a:ln>
            <a:noFill/>
          </a:ln>
        </p:spPr>
        <p:txBody>
          <a:bodyPr anchorCtr="0" anchor="t" bIns="121900" lIns="121900" spcFirstLastPara="1" rIns="121900" wrap="square" tIns="121900">
            <a:normAutofit/>
          </a:bodyPr>
          <a:lstStyle/>
          <a:p>
            <a:pPr indent="0" lvl="0" marL="0" rtl="0" algn="ctr">
              <a:lnSpc>
                <a:spcPct val="100000"/>
              </a:lnSpc>
              <a:spcBef>
                <a:spcPts val="0"/>
              </a:spcBef>
              <a:spcAft>
                <a:spcPts val="0"/>
              </a:spcAft>
              <a:buSzPts val="3700"/>
              <a:buNone/>
            </a:pPr>
            <a:r>
              <a:rPr lang="en-US"/>
              <a:t>STAGE 1</a:t>
            </a:r>
            <a:endParaRPr/>
          </a:p>
          <a:p>
            <a:pPr indent="0" lvl="0" marL="0" rtl="0" algn="ctr">
              <a:lnSpc>
                <a:spcPct val="100000"/>
              </a:lnSpc>
              <a:spcBef>
                <a:spcPts val="0"/>
              </a:spcBef>
              <a:spcAft>
                <a:spcPts val="0"/>
              </a:spcAft>
              <a:buSzPts val="3700"/>
              <a:buNone/>
            </a:pPr>
            <a:r>
              <a:rPr lang="en-US"/>
              <a:t>EDA, Insights, &amp; Visualization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g12adc1b53cd_1_35"/>
          <p:cNvSpPr txBox="1"/>
          <p:nvPr>
            <p:ph type="title"/>
          </p:nvPr>
        </p:nvSpPr>
        <p:spPr>
          <a:xfrm>
            <a:off x="500550" y="2307869"/>
            <a:ext cx="11190900" cy="2550000"/>
          </a:xfrm>
          <a:prstGeom prst="rect">
            <a:avLst/>
          </a:prstGeom>
          <a:noFill/>
          <a:ln>
            <a:noFill/>
          </a:ln>
        </p:spPr>
        <p:txBody>
          <a:bodyPr anchorCtr="0" anchor="t" bIns="121900" lIns="121900" spcFirstLastPara="1" rIns="121900" wrap="square" tIns="121900">
            <a:normAutofit/>
          </a:bodyPr>
          <a:lstStyle/>
          <a:p>
            <a:pPr indent="0" lvl="0" marL="0" rtl="0" algn="ctr">
              <a:lnSpc>
                <a:spcPct val="100000"/>
              </a:lnSpc>
              <a:spcBef>
                <a:spcPts val="0"/>
              </a:spcBef>
              <a:spcAft>
                <a:spcPts val="0"/>
              </a:spcAft>
              <a:buSzPts val="3700"/>
              <a:buNone/>
            </a:pPr>
            <a:r>
              <a:rPr lang="en-US"/>
              <a:t>Descriptive Statistics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2020-04-27T16:06:52Z</dcterms:created>
  <dc:creator>msoffice5650</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0x0101007A90A3EAE74D784A98B166F67BEEB090</vt:lpwstr>
  </property>
  <property fmtid="{D5CDD505-2E9C-101B-9397-08002B2CF9AE}" pid="3" name="ICV">
    <vt:lpwstr>34dabffec7c2448f996b33ce5d959054</vt:lpwstr>
  </property>
</Properties>
</file>